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2"/>
  </p:notesMasterIdLst>
  <p:sldIdLst>
    <p:sldId id="1980" r:id="rId2"/>
    <p:sldId id="1082" r:id="rId3"/>
    <p:sldId id="956" r:id="rId4"/>
    <p:sldId id="1554" r:id="rId5"/>
    <p:sldId id="1555" r:id="rId6"/>
    <p:sldId id="2020" r:id="rId7"/>
    <p:sldId id="2065" r:id="rId8"/>
    <p:sldId id="2064" r:id="rId9"/>
    <p:sldId id="612" r:id="rId10"/>
    <p:sldId id="674" r:id="rId11"/>
    <p:sldId id="675" r:id="rId12"/>
    <p:sldId id="617" r:id="rId13"/>
    <p:sldId id="670" r:id="rId14"/>
    <p:sldId id="671" r:id="rId15"/>
    <p:sldId id="672" r:id="rId16"/>
    <p:sldId id="683" r:id="rId17"/>
    <p:sldId id="707" r:id="rId18"/>
    <p:sldId id="2021" r:id="rId19"/>
    <p:sldId id="708" r:id="rId20"/>
    <p:sldId id="2066" r:id="rId21"/>
    <p:sldId id="2067" r:id="rId22"/>
    <p:sldId id="1011" r:id="rId23"/>
    <p:sldId id="2022" r:id="rId24"/>
    <p:sldId id="281" r:id="rId25"/>
    <p:sldId id="1267" r:id="rId26"/>
    <p:sldId id="1266" r:id="rId27"/>
    <p:sldId id="1265" r:id="rId28"/>
    <p:sldId id="1010" r:id="rId29"/>
    <p:sldId id="1269" r:id="rId30"/>
    <p:sldId id="1270" r:id="rId31"/>
    <p:sldId id="1268" r:id="rId32"/>
    <p:sldId id="1006" r:id="rId33"/>
    <p:sldId id="1009" r:id="rId34"/>
    <p:sldId id="2068" r:id="rId35"/>
    <p:sldId id="1002" r:id="rId36"/>
    <p:sldId id="948" r:id="rId37"/>
    <p:sldId id="668" r:id="rId38"/>
    <p:sldId id="669" r:id="rId39"/>
    <p:sldId id="1274" r:id="rId40"/>
    <p:sldId id="1276" r:id="rId41"/>
    <p:sldId id="2070" r:id="rId42"/>
    <p:sldId id="2069" r:id="rId43"/>
    <p:sldId id="657" r:id="rId44"/>
    <p:sldId id="2075" r:id="rId45"/>
    <p:sldId id="2074" r:id="rId46"/>
    <p:sldId id="2073" r:id="rId47"/>
    <p:sldId id="2072" r:id="rId48"/>
    <p:sldId id="2071" r:id="rId49"/>
    <p:sldId id="2076" r:id="rId50"/>
    <p:sldId id="533" r:id="rId51"/>
    <p:sldId id="2029" r:id="rId52"/>
    <p:sldId id="2030" r:id="rId53"/>
    <p:sldId id="2031" r:id="rId54"/>
    <p:sldId id="451" r:id="rId55"/>
    <p:sldId id="1041" r:id="rId56"/>
    <p:sldId id="2032" r:id="rId57"/>
    <p:sldId id="2033" r:id="rId58"/>
    <p:sldId id="1012" r:id="rId59"/>
    <p:sldId id="1046" r:id="rId60"/>
    <p:sldId id="1077" r:id="rId61"/>
    <p:sldId id="1045" r:id="rId62"/>
    <p:sldId id="1078" r:id="rId63"/>
    <p:sldId id="1044" r:id="rId64"/>
    <p:sldId id="1079" r:id="rId65"/>
    <p:sldId id="1047" r:id="rId66"/>
    <p:sldId id="1949" r:id="rId67"/>
    <p:sldId id="1948" r:id="rId68"/>
    <p:sldId id="1947" r:id="rId69"/>
    <p:sldId id="1939" r:id="rId70"/>
    <p:sldId id="1946" r:id="rId71"/>
    <p:sldId id="1945" r:id="rId72"/>
    <p:sldId id="2034" r:id="rId73"/>
    <p:sldId id="2035" r:id="rId74"/>
    <p:sldId id="2036" r:id="rId75"/>
    <p:sldId id="2037" r:id="rId76"/>
    <p:sldId id="2038" r:id="rId77"/>
    <p:sldId id="2039" r:id="rId78"/>
    <p:sldId id="2040" r:id="rId79"/>
    <p:sldId id="2041" r:id="rId80"/>
    <p:sldId id="2042" r:id="rId81"/>
    <p:sldId id="2043" r:id="rId82"/>
    <p:sldId id="2044" r:id="rId83"/>
    <p:sldId id="2045" r:id="rId84"/>
    <p:sldId id="2046" r:id="rId85"/>
    <p:sldId id="2047" r:id="rId86"/>
    <p:sldId id="2048" r:id="rId87"/>
    <p:sldId id="2049" r:id="rId88"/>
    <p:sldId id="2050" r:id="rId89"/>
    <p:sldId id="2051" r:id="rId90"/>
    <p:sldId id="2052" r:id="rId91"/>
    <p:sldId id="925" r:id="rId92"/>
    <p:sldId id="1062" r:id="rId93"/>
    <p:sldId id="1966" r:id="rId94"/>
    <p:sldId id="1965" r:id="rId95"/>
    <p:sldId id="1964" r:id="rId96"/>
    <p:sldId id="1076" r:id="rId97"/>
    <p:sldId id="1967" r:id="rId98"/>
    <p:sldId id="1059" r:id="rId99"/>
    <p:sldId id="1971" r:id="rId100"/>
    <p:sldId id="1970" r:id="rId101"/>
    <p:sldId id="1969" r:id="rId102"/>
    <p:sldId id="1968" r:id="rId103"/>
    <p:sldId id="966" r:id="rId104"/>
    <p:sldId id="2053" r:id="rId105"/>
    <p:sldId id="1986" r:id="rId106"/>
    <p:sldId id="1985" r:id="rId107"/>
    <p:sldId id="1984" r:id="rId108"/>
    <p:sldId id="1983" r:id="rId109"/>
    <p:sldId id="1066" r:id="rId110"/>
    <p:sldId id="1990" r:id="rId111"/>
    <p:sldId id="1989" r:id="rId112"/>
    <p:sldId id="2080" r:id="rId113"/>
    <p:sldId id="2081" r:id="rId114"/>
    <p:sldId id="2054" r:id="rId115"/>
    <p:sldId id="2056" r:id="rId116"/>
    <p:sldId id="2094" r:id="rId117"/>
    <p:sldId id="2004" r:id="rId118"/>
    <p:sldId id="2002" r:id="rId119"/>
    <p:sldId id="2095" r:id="rId120"/>
    <p:sldId id="2096" r:id="rId121"/>
    <p:sldId id="2097" r:id="rId122"/>
    <p:sldId id="2098" r:id="rId123"/>
    <p:sldId id="2057" r:id="rId124"/>
    <p:sldId id="1072" r:id="rId125"/>
    <p:sldId id="2058" r:id="rId126"/>
    <p:sldId id="2082" r:id="rId127"/>
    <p:sldId id="2083" r:id="rId128"/>
    <p:sldId id="2084" r:id="rId129"/>
    <p:sldId id="2085" r:id="rId130"/>
    <p:sldId id="2086" r:id="rId131"/>
    <p:sldId id="2087" r:id="rId132"/>
    <p:sldId id="2089" r:id="rId133"/>
    <p:sldId id="2088" r:id="rId134"/>
    <p:sldId id="2090" r:id="rId135"/>
    <p:sldId id="1995" r:id="rId136"/>
    <p:sldId id="2091" r:id="rId137"/>
    <p:sldId id="2092" r:id="rId138"/>
    <p:sldId id="2093" r:id="rId139"/>
    <p:sldId id="2059" r:id="rId140"/>
    <p:sldId id="1991" r:id="rId141"/>
    <p:sldId id="1992" r:id="rId142"/>
    <p:sldId id="1993" r:id="rId143"/>
    <p:sldId id="1981" r:id="rId144"/>
    <p:sldId id="1065" r:id="rId145"/>
    <p:sldId id="2062" r:id="rId146"/>
    <p:sldId id="2078" r:id="rId147"/>
    <p:sldId id="2077" r:id="rId148"/>
    <p:sldId id="2063" r:id="rId149"/>
    <p:sldId id="1052" r:id="rId150"/>
    <p:sldId id="1979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EE434-8CC4-4EDE-BC26-2D1ABB3B0F46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AC1A6-890E-4222-B801-A5F2812446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1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“Parametric” classifier: model defined by a small number of parameters</a:t>
            </a:r>
            <a:r>
              <a:rPr lang="en-US" baseline="0" dirty="0"/>
              <a:t> (w, b)</a:t>
            </a:r>
          </a:p>
          <a:p>
            <a:r>
              <a:rPr lang="en-US" baseline="0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Very fast at test time</a:t>
            </a:r>
          </a:p>
          <a:p>
            <a:pPr marL="0" indent="0">
              <a:buFontTx/>
              <a:buNone/>
            </a:pPr>
            <a:r>
              <a:rPr lang="en-US" baseline="0" dirty="0"/>
              <a:t>Cons: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training time: need</a:t>
            </a:r>
            <a:r>
              <a:rPr lang="en-US" baseline="0" dirty="0"/>
              <a:t> to estimate the parameters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Only works for two classes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Data may not be </a:t>
            </a:r>
            <a:r>
              <a:rPr lang="en-US" baseline="0"/>
              <a:t>linearly separable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DD0833-4A1C-4A6D-8E49-476CF381842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DD0833-4A1C-4A6D-8E49-476CF381842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46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DD0833-4A1C-4A6D-8E49-476CF381842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209CF-311C-42D5-A10E-DC4B7A434FF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59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209CF-311C-42D5-A10E-DC4B7A434FF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53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85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75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13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3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1pPr>
            <a:lvl2pPr marL="742950" indent="-28575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2pPr>
            <a:lvl3pPr marL="11430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3pPr>
            <a:lvl4pPr marL="16002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4pPr>
            <a:lvl5pPr marL="2057400" indent="-228600" algn="ctr" defTabSz="931863" eaLnBrk="0" hangingPunct="0">
              <a:spcBef>
                <a:spcPct val="50000"/>
              </a:spcBef>
              <a:defRPr sz="12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defTabSz="931863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defRPr/>
            </a:pPr>
            <a:fld id="{ED07A934-835F-4860-BF05-E44DE9683185}" type="slidenum">
              <a:rPr lang="en-US" sz="1300" b="0" smtClean="0">
                <a:solidFill>
                  <a:schemeClr val="bg1"/>
                </a:solidFill>
              </a:rPr>
              <a:pPr algn="r" eaLnBrk="1" hangingPunct="1">
                <a:spcBef>
                  <a:spcPct val="0"/>
                </a:spcBef>
                <a:defRPr/>
              </a:pPr>
              <a:t>3</a:t>
            </a:fld>
            <a:endParaRPr lang="en-US" sz="1300" b="0">
              <a:solidFill>
                <a:schemeClr val="bg1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36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56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2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18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68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21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131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4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FE718A-B13E-4858-BA09-16BE4C23CC0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50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769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5091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026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71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2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430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85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1768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88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2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364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17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6316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457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1249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726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9226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8838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0490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9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492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5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47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965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261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898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majority of synapses, signals are sent from the axon of one neuron to a dendrite of another... All neurons are electrically excitable, maintaining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voltage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 across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membranes…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voltage changes by a large enough amount, an all-or-none electrochemical pulse called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potential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generated, which travels rapidly along the cell's axon, and activates synaptic connections with other cells when it arrives.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238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56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9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“Parametric” classifier: model defined by a small number of parameters</a:t>
            </a:r>
            <a:r>
              <a:rPr lang="en-US" baseline="0" dirty="0"/>
              <a:t> (w, b)</a:t>
            </a:r>
          </a:p>
          <a:p>
            <a:r>
              <a:rPr lang="en-US" baseline="0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Very fast at test time</a:t>
            </a:r>
          </a:p>
          <a:p>
            <a:pPr marL="0" indent="0">
              <a:buFontTx/>
              <a:buNone/>
            </a:pPr>
            <a:r>
              <a:rPr lang="en-US" baseline="0" dirty="0"/>
              <a:t>Cons: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training time: need</a:t>
            </a:r>
            <a:r>
              <a:rPr lang="en-US" baseline="0" dirty="0"/>
              <a:t> to estimate the parameters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Only works for two classes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Data may not be </a:t>
            </a:r>
            <a:r>
              <a:rPr lang="en-US" baseline="0"/>
              <a:t>linearly separable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“Parametric” classifier: model defined by a small number of parameters</a:t>
            </a:r>
            <a:r>
              <a:rPr lang="en-US" baseline="0" dirty="0"/>
              <a:t> (w, b)</a:t>
            </a:r>
          </a:p>
          <a:p>
            <a:r>
              <a:rPr lang="en-US" baseline="0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Very fast at test time</a:t>
            </a:r>
          </a:p>
          <a:p>
            <a:pPr marL="0" indent="0">
              <a:buFontTx/>
              <a:buNone/>
            </a:pPr>
            <a:r>
              <a:rPr lang="en-US" baseline="0" dirty="0"/>
              <a:t>Cons: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training time: need</a:t>
            </a:r>
            <a:r>
              <a:rPr lang="en-US" baseline="0" dirty="0"/>
              <a:t> to estimate the parameters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Only works for two classes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Data may not be </a:t>
            </a:r>
            <a:r>
              <a:rPr lang="en-US" baseline="0"/>
              <a:t>linearly separable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7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9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4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9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743D31C-1397-40C6-AB05-9BC66808684B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182D5A-FEF6-403C-99BF-570281C00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1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profile.iiita.ac.in/srdubey/" TargetMode="External"/><Relationship Id="rId4" Type="http://schemas.openxmlformats.org/officeDocument/2006/relationships/hyperlink" Target="mailto:srdubey@iiita.ac.i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3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75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1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75.png"/><Relationship Id="rId15" Type="http://schemas.openxmlformats.org/officeDocument/2006/relationships/image" Target="../media/image3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8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7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74.png"/><Relationship Id="rId10" Type="http://schemas.openxmlformats.org/officeDocument/2006/relationships/image" Target="../media/image3.png"/><Relationship Id="rId4" Type="http://schemas.openxmlformats.org/officeDocument/2006/relationships/image" Target="../media/image85.png"/><Relationship Id="rId9" Type="http://schemas.openxmlformats.org/officeDocument/2006/relationships/image" Target="../media/image21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21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21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21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2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linear-classify/" TargetMode="Externa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211.png"/><Relationship Id="rId14" Type="http://schemas.openxmlformats.org/officeDocument/2006/relationships/image" Target="../media/image9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5.png"/><Relationship Id="rId3" Type="http://schemas.openxmlformats.org/officeDocument/2006/relationships/image" Target="../media/image84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211.png"/><Relationship Id="rId14" Type="http://schemas.openxmlformats.org/officeDocument/2006/relationships/image" Target="../media/image9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51.png"/><Relationship Id="rId3" Type="http://schemas.openxmlformats.org/officeDocument/2006/relationships/image" Target="../media/image84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211.png"/><Relationship Id="rId14" Type="http://schemas.openxmlformats.org/officeDocument/2006/relationships/image" Target="../media/image5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35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35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5" Type="http://schemas.openxmlformats.org/officeDocument/2006/relationships/image" Target="../media/image3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76.png"/><Relationship Id="rId14" Type="http://schemas.openxmlformats.org/officeDocument/2006/relationships/image" Target="../media/image10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35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35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350.png"/><Relationship Id="rId2" Type="http://schemas.openxmlformats.org/officeDocument/2006/relationships/image" Target="../media/image97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350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350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linear-classify/" TargetMode="External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350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6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350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104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350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09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104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6.png"/><Relationship Id="rId22" Type="http://schemas.openxmlformats.org/officeDocument/2006/relationships/image" Target="../media/image11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06.png"/><Relationship Id="rId18" Type="http://schemas.openxmlformats.org/officeDocument/2006/relationships/image" Target="../media/image114.png"/><Relationship Id="rId3" Type="http://schemas.openxmlformats.org/officeDocument/2006/relationships/image" Target="../media/image98.png"/><Relationship Id="rId21" Type="http://schemas.openxmlformats.org/officeDocument/2006/relationships/image" Target="../media/image122.png"/><Relationship Id="rId7" Type="http://schemas.openxmlformats.org/officeDocument/2006/relationships/image" Target="../media/image102.png"/><Relationship Id="rId12" Type="http://schemas.openxmlformats.org/officeDocument/2006/relationships/image" Target="../media/image3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18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9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06.png"/><Relationship Id="rId18" Type="http://schemas.openxmlformats.org/officeDocument/2006/relationships/image" Target="../media/image123.png"/><Relationship Id="rId3" Type="http://schemas.openxmlformats.org/officeDocument/2006/relationships/image" Target="../media/image98.png"/><Relationship Id="rId21" Type="http://schemas.openxmlformats.org/officeDocument/2006/relationships/image" Target="../media/image122.png"/><Relationship Id="rId7" Type="http://schemas.openxmlformats.org/officeDocument/2006/relationships/image" Target="../media/image102.png"/><Relationship Id="rId12" Type="http://schemas.openxmlformats.org/officeDocument/2006/relationships/image" Target="../media/image3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18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9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12" Type="http://schemas.openxmlformats.org/officeDocument/2006/relationships/image" Target="../media/image8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12" Type="http://schemas.openxmlformats.org/officeDocument/2006/relationships/image" Target="../media/image82.png"/><Relationship Id="rId17" Type="http://schemas.openxmlformats.org/officeDocument/2006/relationships/image" Target="../media/image133.png"/><Relationship Id="rId2" Type="http://schemas.openxmlformats.org/officeDocument/2006/relationships/image" Target="../media/image124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5" Type="http://schemas.openxmlformats.org/officeDocument/2006/relationships/image" Target="../media/image131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30.png"/><Relationship Id="rId18" Type="http://schemas.openxmlformats.org/officeDocument/2006/relationships/image" Target="../media/image134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12" Type="http://schemas.openxmlformats.org/officeDocument/2006/relationships/image" Target="../media/image82.png"/><Relationship Id="rId17" Type="http://schemas.openxmlformats.org/officeDocument/2006/relationships/image" Target="../media/image133.png"/><Relationship Id="rId2" Type="http://schemas.openxmlformats.org/officeDocument/2006/relationships/image" Target="../media/image124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5" Type="http://schemas.openxmlformats.org/officeDocument/2006/relationships/image" Target="../media/image131.png"/><Relationship Id="rId10" Type="http://schemas.openxmlformats.org/officeDocument/2006/relationships/image" Target="../media/image76.png"/><Relationship Id="rId19" Type="http://schemas.openxmlformats.org/officeDocument/2006/relationships/image" Target="../media/image135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30.png"/><Relationship Id="rId18" Type="http://schemas.openxmlformats.org/officeDocument/2006/relationships/image" Target="../media/image134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12" Type="http://schemas.openxmlformats.org/officeDocument/2006/relationships/image" Target="../media/image82.png"/><Relationship Id="rId17" Type="http://schemas.openxmlformats.org/officeDocument/2006/relationships/image" Target="../media/image133.png"/><Relationship Id="rId2" Type="http://schemas.openxmlformats.org/officeDocument/2006/relationships/image" Target="../media/image124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5" Type="http://schemas.openxmlformats.org/officeDocument/2006/relationships/image" Target="../media/image131.png"/><Relationship Id="rId10" Type="http://schemas.openxmlformats.org/officeDocument/2006/relationships/image" Target="../media/image76.png"/><Relationship Id="rId19" Type="http://schemas.openxmlformats.org/officeDocument/2006/relationships/image" Target="../media/image135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linear-classify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4" Type="http://schemas.openxmlformats.org/officeDocument/2006/relationships/image" Target="../media/image60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3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3.png"/><Relationship Id="rId5" Type="http://schemas.openxmlformats.org/officeDocument/2006/relationships/image" Target="../media/image251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-overview-of-resnet-and-its-variants-5281e2f56035" TargetMode="External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3.png"/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12" Type="http://schemas.openxmlformats.org/officeDocument/2006/relationships/image" Target="../media/image78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271.png"/><Relationship Id="rId10" Type="http://schemas.openxmlformats.org/officeDocument/2006/relationships/image" Target="../media/image760.png"/><Relationship Id="rId4" Type="http://schemas.openxmlformats.org/officeDocument/2006/relationships/image" Target="../media/image700.png"/><Relationship Id="rId9" Type="http://schemas.openxmlformats.org/officeDocument/2006/relationships/image" Target="../media/image75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.bin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.bin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cs231n.github.io/linear-classify/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linear-classify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linear-classify/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linear-classif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3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stanford.edu/slides/2018/cs231n_2018_lecture06.pdf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0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uralnetworksanddeeplearning.com/chap4.html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cs231n.github.io/neural-networks-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ehouse.org/mlclass/07_Regularization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ehouse.org/mlclass/07_Regularization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ehouse.org/mlclass/07_Regularization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ehouse.org/mlclass/07_Regularization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ehouse.org/mlclass/07_Regularization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ehouse.org/mlclass/07_Regularization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ehouse.org/mlclass/07_Regularization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ehouse.org/mlclass/07_Regularization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ehouse.org/mlclass/07_Regularization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lehouse.org/mlclass/07_Regularization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engr.illinois.edu/cs543/sp2017/lectures/Lecture%2021%20-%20Image%20Categorization%20-%20%20Vision_Spring2017.pptx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cs231n.github.io/neural-networks-1/" TargetMode="Externa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cs231n.github.io/neural-networks-1/" TargetMode="Externa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cs231n.github.io/neural-networks-1/" TargetMode="Externa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cs231n.github.io/neural-networks-1/" TargetMode="External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neural-networks-1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github.io/neural-networks-1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hyperlink" Target="http://cs231n.github.io/neural-networks-1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hyperlink" Target="http://cs231n.github.io/neural-networks-1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cs231n.github.io/neural-networks-1/" TargetMode="Externa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hyperlink" Target="http://cs231n.github.io/neural-networks-1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cs231n.github.io/neural-networks-1/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cs231n.github.io/neural-networks-1/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hyperlink" Target="http://cs231n.github.io/neural-networks-1/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hyperlink" Target="http://cs231n.github.io/neural-networks-1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hyperlink" Target="http://cs231n.github.io/neural-networks-1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hyperlink" Target="http://cs231n.github.io/neural-networks-1/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hyperlink" Target="http://cs231n.github.io/neural-networks-1/" TargetMode="Externa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hyperlink" Target="http://cs231n.github.io/neural-networks-1/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hyperlink" Target="http://cs231n.github.io/neural-networks-1/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hyperlink" Target="http://cs231n.github.io/neural-networks-1/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hyperlink" Target="http://cs231n.github.io/neural-networks-1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s231n.github.io/neural-networks-1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cs231n.github.io/" TargetMode="External"/><Relationship Id="rId4" Type="http://schemas.openxmlformats.org/officeDocument/2006/relationships/image" Target="../media/image4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s231n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s231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s231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cs231n.github.io/" TargetMode="External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hyperlink" Target="http://cs231n.github.io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1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6120" y="1683298"/>
            <a:ext cx="10329736" cy="2119328"/>
          </a:xfrm>
        </p:spPr>
        <p:txBody>
          <a:bodyPr/>
          <a:lstStyle/>
          <a:p>
            <a:pPr algn="ctr">
              <a:spcAft>
                <a:spcPts val="1800"/>
              </a:spcAft>
            </a:pPr>
            <a:r>
              <a:rPr lang="en-US" sz="6000" b="1" cap="none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Neural Networks </a:t>
            </a:r>
            <a:br>
              <a:rPr lang="en-US" sz="6000" b="1" cap="none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5400" b="1" cap="none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Feed Forward Networks</a:t>
            </a:r>
          </a:p>
        </p:txBody>
      </p:sp>
      <p:pic>
        <p:nvPicPr>
          <p:cNvPr id="4" name="Picture 2" descr="Placement Cell - IIITA">
            <a:extLst>
              <a:ext uri="{FF2B5EF4-FFF2-40B4-BE49-F238E27FC236}">
                <a16:creationId xmlns:a16="http://schemas.microsoft.com/office/drawing/2014/main" id="{F340DB30-228C-4D92-8716-E4A5EDAD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8" y="802930"/>
            <a:ext cx="1375184" cy="13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926F3-CE6D-470E-9980-17B38B344A9C}"/>
              </a:ext>
            </a:extLst>
          </p:cNvPr>
          <p:cNvSpPr txBox="1"/>
          <p:nvPr/>
        </p:nvSpPr>
        <p:spPr>
          <a:xfrm>
            <a:off x="0" y="145808"/>
            <a:ext cx="12191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Indian Institute of Information Technology, Allahabad</a:t>
            </a:r>
            <a:endParaRPr kumimoji="0" lang="en-IN" sz="4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0CAC84-E999-4033-9575-71299414C59F}"/>
              </a:ext>
            </a:extLst>
          </p:cNvPr>
          <p:cNvSpPr txBox="1">
            <a:spLocks/>
          </p:cNvSpPr>
          <p:nvPr/>
        </p:nvSpPr>
        <p:spPr>
          <a:xfrm>
            <a:off x="824827" y="4270497"/>
            <a:ext cx="8229600" cy="2558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By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6350" ty="-127000" sx="65000" sy="64000" flip="none" algn="tl"/>
              </a:blip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6350" ty="-127000" sx="65000" sy="64000" flip="none" algn="tl"/>
              </a:blip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Dr. Shiv Ram Dubey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Assistant Professor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Computer Vision And Biometrics Lab (CVBL)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Department Of Information Technology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Indian Institute Of Information Technology, Allahabad</a:t>
            </a: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Email: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  <a:hlinkClick r:id="rId4"/>
              </a:rPr>
              <a:t>srdubey@iiita.ac.in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    Web: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  <a:hlinkClick r:id="rId5"/>
              </a:rPr>
              <a:t>https://profile.iiita.ac.in/srdubey/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1026" name="Picture 2" descr="Computer Vision and Biometrics Lab">
            <a:extLst>
              <a:ext uri="{FF2B5EF4-FFF2-40B4-BE49-F238E27FC236}">
                <a16:creationId xmlns:a16="http://schemas.microsoft.com/office/drawing/2014/main" id="{9F7909BD-E234-408E-94E0-4CF713BD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929" y="894304"/>
            <a:ext cx="1602573" cy="12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1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Find a </a:t>
            </a:r>
            <a:r>
              <a:rPr lang="en-US" sz="2800" i="1" dirty="0"/>
              <a:t>linear function </a:t>
            </a:r>
            <a:r>
              <a:rPr lang="en-US" sz="2800" dirty="0"/>
              <a:t>to separate the classes:</a:t>
            </a:r>
          </a:p>
          <a:p>
            <a:endParaRPr lang="en-US" sz="1200" dirty="0"/>
          </a:p>
          <a:p>
            <a:pPr algn="ctr">
              <a:buNone/>
            </a:pPr>
            <a:r>
              <a:rPr lang="en-US" sz="2800" dirty="0">
                <a:solidFill>
                  <a:srgbClr val="0000FF"/>
                </a:solidFill>
              </a:rPr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415BE26-AD8A-43D4-81F5-E02C1A0D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866"/>
            <a:ext cx="10058400" cy="1609344"/>
          </a:xfrm>
        </p:spPr>
        <p:txBody>
          <a:bodyPr/>
          <a:lstStyle/>
          <a:p>
            <a:r>
              <a:rPr lang="en-US" dirty="0"/>
              <a:t>Linear classifiers – 2 class problem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D94DAD3-906D-361A-173C-762124D2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165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24" y="1053037"/>
            <a:ext cx="9644505" cy="277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08669" y="3751394"/>
            <a:ext cx="9257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First network (left): </a:t>
            </a:r>
          </a:p>
          <a:p>
            <a:r>
              <a:rPr lang="en-US" sz="2400" dirty="0"/>
              <a:t>No. of neurons (not counting the inputs): 4 + 2 = 6</a:t>
            </a:r>
          </a:p>
          <a:p>
            <a:r>
              <a:rPr lang="en-US" sz="2400" dirty="0"/>
              <a:t>No. of learnable parameters: [3 x 4] + [4 x 2] = 20 weights + </a:t>
            </a:r>
          </a:p>
          <a:p>
            <a:r>
              <a:rPr lang="en-US" sz="2400" dirty="0"/>
              <a:t>				   4 + 2 = 6 biases = 26.</a:t>
            </a:r>
          </a:p>
          <a:p>
            <a:endParaRPr lang="en-US" sz="2400" dirty="0"/>
          </a:p>
          <a:p>
            <a:r>
              <a:rPr lang="en-US" sz="2400" dirty="0"/>
              <a:t>	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60818" y="6315926"/>
            <a:ext cx="224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http://cs231n.github.io</a:t>
            </a:r>
            <a:endParaRPr lang="en-US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5FCFCC-5A6D-45D8-B937-A3BF0E2DCE52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Sizing neural networks</a:t>
            </a:r>
            <a:endParaRPr lang="en-US" sz="5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542B12-8B6F-A8AD-FABA-2A2C8EF2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825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24" y="1053037"/>
            <a:ext cx="9644505" cy="277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08669" y="3751394"/>
            <a:ext cx="92571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First network (left): </a:t>
            </a:r>
          </a:p>
          <a:p>
            <a:r>
              <a:rPr lang="en-US" sz="2400" dirty="0"/>
              <a:t>No. of neurons (not counting the inputs): 4 + 2 = 6</a:t>
            </a:r>
          </a:p>
          <a:p>
            <a:r>
              <a:rPr lang="en-US" sz="2400" dirty="0"/>
              <a:t>No. of learnable parameters: [3 x 4] + [4 x 2] = 20 weights + </a:t>
            </a:r>
          </a:p>
          <a:p>
            <a:r>
              <a:rPr lang="en-US" sz="2400" dirty="0"/>
              <a:t>				   4 + 2 = 6 biases = 26.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Second network (right):</a:t>
            </a:r>
          </a:p>
          <a:p>
            <a:r>
              <a:rPr lang="en-US" sz="2400" dirty="0"/>
              <a:t>No. of neurons (not counting the inputs):</a:t>
            </a:r>
          </a:p>
          <a:p>
            <a:r>
              <a:rPr lang="en-US" sz="2400" dirty="0"/>
              <a:t>No. of learnable parameters:</a:t>
            </a:r>
          </a:p>
          <a:p>
            <a:r>
              <a:rPr lang="en-US" sz="2400" dirty="0"/>
              <a:t>	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60818" y="6315926"/>
            <a:ext cx="224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http://cs231n.github.io</a:t>
            </a:r>
            <a:endParaRPr lang="en-US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5FCFCC-5A6D-45D8-B937-A3BF0E2DCE52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Sizing neural networks</a:t>
            </a:r>
            <a:endParaRPr lang="en-US" sz="5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61D7F1D-F722-B432-2A7E-3A879B5A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628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24" y="1053037"/>
            <a:ext cx="9644505" cy="277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08669" y="3751394"/>
            <a:ext cx="92571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First network (left): </a:t>
            </a:r>
          </a:p>
          <a:p>
            <a:r>
              <a:rPr lang="en-US" sz="2400" dirty="0"/>
              <a:t>No. of neurons (not counting the inputs): 4 + 2 = 6</a:t>
            </a:r>
          </a:p>
          <a:p>
            <a:r>
              <a:rPr lang="en-US" sz="2400" dirty="0"/>
              <a:t>No. of learnable parameters: [3 x 4] + [4 x 2] = 20 weights + </a:t>
            </a:r>
          </a:p>
          <a:p>
            <a:r>
              <a:rPr lang="en-US" sz="2400" dirty="0"/>
              <a:t>				   4 + 2 = 6 biases = 26.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Second network (right):</a:t>
            </a:r>
          </a:p>
          <a:p>
            <a:r>
              <a:rPr lang="en-US" sz="2400" dirty="0"/>
              <a:t>No. of neurons (not counting the inputs): 4 + 4 + 1 = 9 </a:t>
            </a:r>
          </a:p>
          <a:p>
            <a:r>
              <a:rPr lang="en-US" sz="2400" dirty="0"/>
              <a:t>No. of learnable parameters: [3x4]+[4x4]+[4x1] = 32 weights +</a:t>
            </a:r>
          </a:p>
          <a:p>
            <a:r>
              <a:rPr lang="en-US" sz="2400" dirty="0"/>
              <a:t>				   4 + 4 + 1 = 9 biases = 41.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60818" y="6315926"/>
            <a:ext cx="224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http://cs231n.github.io</a:t>
            </a:r>
            <a:endParaRPr lang="en-US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5FCFCC-5A6D-45D8-B937-A3BF0E2DCE52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Sizing neural networks</a:t>
            </a:r>
            <a:endParaRPr lang="en-US" sz="5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2D37CB-E23E-1FAF-888C-C9FF7F62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41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933" y="-250660"/>
            <a:ext cx="10058400" cy="1609344"/>
          </a:xfrm>
        </p:spPr>
        <p:txBody>
          <a:bodyPr/>
          <a:lstStyle/>
          <a:p>
            <a:r>
              <a:rPr lang="en-US" dirty="0"/>
              <a:t>Multi-Layer network demo</a:t>
            </a:r>
          </a:p>
        </p:txBody>
      </p:sp>
      <p:pic>
        <p:nvPicPr>
          <p:cNvPr id="6" name="Picture 5" descr="Screen Shot 2016-04-13 at 12.5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6" y="865541"/>
            <a:ext cx="10884546" cy="5387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E2A42A-048D-4691-935C-BE990BD6755D}"/>
              </a:ext>
            </a:extLst>
          </p:cNvPr>
          <p:cNvSpPr/>
          <p:nvPr/>
        </p:nvSpPr>
        <p:spPr>
          <a:xfrm>
            <a:off x="2971800" y="6392411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http://playground.tensorflow.org/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8DB57EF-B43C-AFDD-5387-FA396999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814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D4C6-4966-5047-9ECF-FD601DE3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7" y="1060704"/>
            <a:ext cx="11313848" cy="405079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function computed by the network is a composition of the functions computed by individual layers (e.g., linear layers and nonlinearities):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7665A12-5F00-4940-80AF-8EBD6B1B1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6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1ABACBB-66A3-4442-8BD8-188F7ABD3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0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64E8349-7178-7F46-AC69-AFB76658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14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K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2216DC9-5C94-0248-8EE2-5C4C0D415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914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9F6AA318-1F86-D14E-B007-CDB7D80BA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15" y="2743201"/>
            <a:ext cx="95248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Output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87F48415-0A5A-6D49-B5DF-7A4C5F57D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3200"/>
            <a:ext cx="1133754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Input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93BD081-4C16-5A4E-A867-E2DD7780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2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E7B81B-9C69-7D4A-8945-03CCA9C6C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8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339F400-42CD-EF41-9A23-C4F5C98FE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4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E009B7E-44A9-2349-9398-A4A1988F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598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E5527-EFEB-274E-BCCD-C245B795086E}"/>
              </a:ext>
            </a:extLst>
          </p:cNvPr>
          <p:cNvSpPr txBox="1"/>
          <p:nvPr/>
        </p:nvSpPr>
        <p:spPr>
          <a:xfrm>
            <a:off x="6781800" y="26494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BDF0A9E-FBD3-5AFE-C063-272ECC4A293F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Recall: Multi-layer neural networks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E7EA2A-39B4-6412-307E-618411E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4958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7665A12-5F00-4940-80AF-8EBD6B1B1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6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1ABACBB-66A3-4442-8BD8-188F7ABD3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0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64E8349-7178-7F46-AC69-AFB76658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14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K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2216DC9-5C94-0248-8EE2-5C4C0D415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914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9F6AA318-1F86-D14E-B007-CDB7D80BA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15" y="2743201"/>
            <a:ext cx="95248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Output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87F48415-0A5A-6D49-B5DF-7A4C5F57D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3200"/>
            <a:ext cx="1133754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Input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93BD081-4C16-5A4E-A867-E2DD7780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2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E7B81B-9C69-7D4A-8945-03CCA9C6C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8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339F400-42CD-EF41-9A23-C4F5C98FE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4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E009B7E-44A9-2349-9398-A4A1988F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598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E5527-EFEB-274E-BCCD-C245B795086E}"/>
              </a:ext>
            </a:extLst>
          </p:cNvPr>
          <p:cNvSpPr txBox="1"/>
          <p:nvPr/>
        </p:nvSpPr>
        <p:spPr>
          <a:xfrm>
            <a:off x="6781800" y="26494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3BC120-DDF5-0705-1234-5C58478D09A7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Recall: Multi-layer neural networks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BC72BE-6A18-9956-778B-23135C259C7C}"/>
              </a:ext>
            </a:extLst>
          </p:cNvPr>
          <p:cNvSpPr txBox="1">
            <a:spLocks/>
          </p:cNvSpPr>
          <p:nvPr/>
        </p:nvSpPr>
        <p:spPr>
          <a:xfrm>
            <a:off x="514357" y="1060704"/>
            <a:ext cx="1131384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function computed by the network is a composition of the functions computed by individual layers (e.g., linear layers and nonlinearities):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More precisely: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0E83F65-C5A5-3D48-312B-53E0B93C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220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A2CFC7-CBAA-3D4C-9AE8-D672B8EAB327}"/>
              </a:ext>
            </a:extLst>
          </p:cNvPr>
          <p:cNvCxnSpPr/>
          <p:nvPr/>
        </p:nvCxnSpPr>
        <p:spPr bwMode="auto">
          <a:xfrm>
            <a:off x="4058349" y="5300531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4D108A3-ADA4-3345-9836-C37E8396C8F3}"/>
                  </a:ext>
                </a:extLst>
              </p:cNvPr>
              <p:cNvSpPr/>
              <p:nvPr/>
            </p:nvSpPr>
            <p:spPr bwMode="auto">
              <a:xfrm>
                <a:off x="2514601" y="496318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4D108A3-ADA4-3345-9836-C37E8396C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1" y="4963180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2D4457-627E-5541-A39A-2DA0F2B25B92}"/>
                  </a:ext>
                </a:extLst>
              </p:cNvPr>
              <p:cNvSpPr/>
              <p:nvPr/>
            </p:nvSpPr>
            <p:spPr>
              <a:xfrm>
                <a:off x="4098547" y="4898647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2D4457-627E-5541-A39A-2DA0F2B25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547" y="4898647"/>
                <a:ext cx="511550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FC9B89-47AC-444B-AC22-AC8620D406F6}"/>
                  </a:ext>
                </a:extLst>
              </p:cNvPr>
              <p:cNvSpPr/>
              <p:nvPr/>
            </p:nvSpPr>
            <p:spPr>
              <a:xfrm>
                <a:off x="1896791" y="5115579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FC9B89-47AC-444B-AC22-AC8620D40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791" y="5115579"/>
                <a:ext cx="39921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973E03-8A62-7243-A103-E7B92F5D59A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9800" y="5288863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C32164-55D3-7F4C-BE99-FE4FF308716B}"/>
              </a:ext>
            </a:extLst>
          </p:cNvPr>
          <p:cNvSpPr txBox="1"/>
          <p:nvPr/>
        </p:nvSpPr>
        <p:spPr>
          <a:xfrm>
            <a:off x="1752600" y="572518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02A60D-2B83-ED42-B473-2A8A1A4183AE}"/>
              </a:ext>
            </a:extLst>
          </p:cNvPr>
          <p:cNvSpPr txBox="1"/>
          <p:nvPr/>
        </p:nvSpPr>
        <p:spPr>
          <a:xfrm>
            <a:off x="2514600" y="572518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first layer transformation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EC4943-0DC2-BE44-83F8-4568BBF5B9A4}"/>
              </a:ext>
            </a:extLst>
          </p:cNvPr>
          <p:cNvSpPr txBox="1"/>
          <p:nvPr/>
        </p:nvSpPr>
        <p:spPr>
          <a:xfrm>
            <a:off x="3552279" y="4434427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hidden representation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7665A12-5F00-4940-80AF-8EBD6B1B1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6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1ABACBB-66A3-4442-8BD8-188F7ABD3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0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64E8349-7178-7F46-AC69-AFB76658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14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K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2216DC9-5C94-0248-8EE2-5C4C0D415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914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9F6AA318-1F86-D14E-B007-CDB7D80BA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15" y="2743201"/>
            <a:ext cx="95248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Output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87F48415-0A5A-6D49-B5DF-7A4C5F57D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3200"/>
            <a:ext cx="1133754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Input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93BD081-4C16-5A4E-A867-E2DD7780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2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E7B81B-9C69-7D4A-8945-03CCA9C6C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8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339F400-42CD-EF41-9A23-C4F5C98FE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4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E009B7E-44A9-2349-9398-A4A1988F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598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E5527-EFEB-274E-BCCD-C245B795086E}"/>
              </a:ext>
            </a:extLst>
          </p:cNvPr>
          <p:cNvSpPr txBox="1"/>
          <p:nvPr/>
        </p:nvSpPr>
        <p:spPr>
          <a:xfrm>
            <a:off x="6781800" y="26494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59932E0-934D-A170-6330-42911A4FC970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Recall: Multi-layer neural networks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8A27AC-FF48-EF23-2A93-DD9AF0537907}"/>
              </a:ext>
            </a:extLst>
          </p:cNvPr>
          <p:cNvSpPr txBox="1">
            <a:spLocks/>
          </p:cNvSpPr>
          <p:nvPr/>
        </p:nvSpPr>
        <p:spPr>
          <a:xfrm>
            <a:off x="514357" y="1060704"/>
            <a:ext cx="1131384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function computed by the network is a composition of the functions computed by individual layers (e.g., linear layers and nonlinearities):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More precisely: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412B19-A6B2-86EF-A042-53403715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504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A2CFC7-CBAA-3D4C-9AE8-D672B8EAB327}"/>
              </a:ext>
            </a:extLst>
          </p:cNvPr>
          <p:cNvCxnSpPr/>
          <p:nvPr/>
        </p:nvCxnSpPr>
        <p:spPr bwMode="auto">
          <a:xfrm>
            <a:off x="4058349" y="5300531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FAA352-6C8D-7D4E-A977-6F243C3F13CF}"/>
              </a:ext>
            </a:extLst>
          </p:cNvPr>
          <p:cNvCxnSpPr/>
          <p:nvPr/>
        </p:nvCxnSpPr>
        <p:spPr bwMode="auto">
          <a:xfrm>
            <a:off x="6115749" y="5300531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4D108A3-ADA4-3345-9836-C37E8396C8F3}"/>
                  </a:ext>
                </a:extLst>
              </p:cNvPr>
              <p:cNvSpPr/>
              <p:nvPr/>
            </p:nvSpPr>
            <p:spPr bwMode="auto">
              <a:xfrm>
                <a:off x="2514601" y="496318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4D108A3-ADA4-3345-9836-C37E8396C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1" y="4963180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350878-2C96-8945-ADAA-D921121EF6C2}"/>
                  </a:ext>
                </a:extLst>
              </p:cNvPr>
              <p:cNvSpPr/>
              <p:nvPr/>
            </p:nvSpPr>
            <p:spPr bwMode="auto">
              <a:xfrm>
                <a:off x="4557910" y="496318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350878-2C96-8945-ADAA-D921121EF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7910" y="4963180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2D4457-627E-5541-A39A-2DA0F2B25B92}"/>
                  </a:ext>
                </a:extLst>
              </p:cNvPr>
              <p:cNvSpPr/>
              <p:nvPr/>
            </p:nvSpPr>
            <p:spPr>
              <a:xfrm>
                <a:off x="4098547" y="4898647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2D4457-627E-5541-A39A-2DA0F2B25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547" y="4898647"/>
                <a:ext cx="511550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D87434-B020-DB40-8A09-597F10CE64C3}"/>
                  </a:ext>
                </a:extLst>
              </p:cNvPr>
              <p:cNvSpPr/>
              <p:nvPr/>
            </p:nvSpPr>
            <p:spPr>
              <a:xfrm>
                <a:off x="6044638" y="4822447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D87434-B020-DB40-8A09-597F10CE6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38" y="4822447"/>
                <a:ext cx="517513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FC9B89-47AC-444B-AC22-AC8620D406F6}"/>
                  </a:ext>
                </a:extLst>
              </p:cNvPr>
              <p:cNvSpPr/>
              <p:nvPr/>
            </p:nvSpPr>
            <p:spPr>
              <a:xfrm>
                <a:off x="1896791" y="5115579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FC9B89-47AC-444B-AC22-AC8620D40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791" y="5115579"/>
                <a:ext cx="39921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973E03-8A62-7243-A103-E7B92F5D59A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9800" y="5288863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C32164-55D3-7F4C-BE99-FE4FF308716B}"/>
              </a:ext>
            </a:extLst>
          </p:cNvPr>
          <p:cNvSpPr txBox="1"/>
          <p:nvPr/>
        </p:nvSpPr>
        <p:spPr>
          <a:xfrm>
            <a:off x="1752600" y="572518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02A60D-2B83-ED42-B473-2A8A1A4183AE}"/>
              </a:ext>
            </a:extLst>
          </p:cNvPr>
          <p:cNvSpPr txBox="1"/>
          <p:nvPr/>
        </p:nvSpPr>
        <p:spPr>
          <a:xfrm>
            <a:off x="2514600" y="572518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first layer transformation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E5E55B-2681-8B42-8D9D-C6CF03BA5C32}"/>
              </a:ext>
            </a:extLst>
          </p:cNvPr>
          <p:cNvSpPr txBox="1"/>
          <p:nvPr/>
        </p:nvSpPr>
        <p:spPr>
          <a:xfrm>
            <a:off x="4572000" y="5725179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second layer transformation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EC4943-0DC2-BE44-83F8-4568BBF5B9A4}"/>
              </a:ext>
            </a:extLst>
          </p:cNvPr>
          <p:cNvSpPr txBox="1"/>
          <p:nvPr/>
        </p:nvSpPr>
        <p:spPr>
          <a:xfrm>
            <a:off x="3552279" y="4434427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hidden representation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7665A12-5F00-4940-80AF-8EBD6B1B1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6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1ABACBB-66A3-4442-8BD8-188F7ABD3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0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64E8349-7178-7F46-AC69-AFB76658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14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K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2216DC9-5C94-0248-8EE2-5C4C0D415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914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9F6AA318-1F86-D14E-B007-CDB7D80BA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15" y="2743201"/>
            <a:ext cx="95248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Output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87F48415-0A5A-6D49-B5DF-7A4C5F57D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3200"/>
            <a:ext cx="1133754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Input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93BD081-4C16-5A4E-A867-E2DD7780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2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E7B81B-9C69-7D4A-8945-03CCA9C6C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8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339F400-42CD-EF41-9A23-C4F5C98FE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4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E009B7E-44A9-2349-9398-A4A1988F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598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E5527-EFEB-274E-BCCD-C245B795086E}"/>
              </a:ext>
            </a:extLst>
          </p:cNvPr>
          <p:cNvSpPr txBox="1"/>
          <p:nvPr/>
        </p:nvSpPr>
        <p:spPr>
          <a:xfrm>
            <a:off x="6781800" y="26494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FE14389-94E4-EE53-F5F0-34167E5E42DD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Recall: Multi-layer neural networks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3F2B22-C22E-5E28-E9CC-D9EF9BBF378F}"/>
              </a:ext>
            </a:extLst>
          </p:cNvPr>
          <p:cNvSpPr txBox="1">
            <a:spLocks/>
          </p:cNvSpPr>
          <p:nvPr/>
        </p:nvSpPr>
        <p:spPr>
          <a:xfrm>
            <a:off x="514357" y="1060704"/>
            <a:ext cx="1131384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function computed by the network is a composition of the functions computed by individual layers (e.g., linear layers and nonlinearities):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More precisely: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4BD7C9F-8BFE-5731-B549-0F8FD15E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0499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A2CFC7-CBAA-3D4C-9AE8-D672B8EAB327}"/>
              </a:ext>
            </a:extLst>
          </p:cNvPr>
          <p:cNvCxnSpPr/>
          <p:nvPr/>
        </p:nvCxnSpPr>
        <p:spPr bwMode="auto">
          <a:xfrm>
            <a:off x="4058349" y="5300531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FAA352-6C8D-7D4E-A977-6F243C3F13CF}"/>
              </a:ext>
            </a:extLst>
          </p:cNvPr>
          <p:cNvCxnSpPr/>
          <p:nvPr/>
        </p:nvCxnSpPr>
        <p:spPr bwMode="auto">
          <a:xfrm>
            <a:off x="6115749" y="5300531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40C48C-0009-E24B-A0B9-6EB563F485BB}"/>
              </a:ext>
            </a:extLst>
          </p:cNvPr>
          <p:cNvCxnSpPr/>
          <p:nvPr/>
        </p:nvCxnSpPr>
        <p:spPr bwMode="auto">
          <a:xfrm>
            <a:off x="7494974" y="5300531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0B965F-608C-CE48-8E8C-D0EBC89B67A7}"/>
              </a:ext>
            </a:extLst>
          </p:cNvPr>
          <p:cNvCxnSpPr/>
          <p:nvPr/>
        </p:nvCxnSpPr>
        <p:spPr bwMode="auto">
          <a:xfrm>
            <a:off x="9493711" y="5300531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4D108A3-ADA4-3345-9836-C37E8396C8F3}"/>
                  </a:ext>
                </a:extLst>
              </p:cNvPr>
              <p:cNvSpPr/>
              <p:nvPr/>
            </p:nvSpPr>
            <p:spPr bwMode="auto">
              <a:xfrm>
                <a:off x="2514601" y="496318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4D108A3-ADA4-3345-9836-C37E8396C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1" y="4963180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350878-2C96-8945-ADAA-D921121EF6C2}"/>
                  </a:ext>
                </a:extLst>
              </p:cNvPr>
              <p:cNvSpPr/>
              <p:nvPr/>
            </p:nvSpPr>
            <p:spPr bwMode="auto">
              <a:xfrm>
                <a:off x="4557910" y="496318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350878-2C96-8945-ADAA-D921121EF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7910" y="4963180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50D33B7-F4CB-144F-892F-590836852303}"/>
                  </a:ext>
                </a:extLst>
              </p:cNvPr>
              <p:cNvSpPr/>
              <p:nvPr/>
            </p:nvSpPr>
            <p:spPr bwMode="auto">
              <a:xfrm>
                <a:off x="7989510" y="4974277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50D33B7-F4CB-144F-892F-590836852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9510" y="4974277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 l="-338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2D4457-627E-5541-A39A-2DA0F2B25B92}"/>
                  </a:ext>
                </a:extLst>
              </p:cNvPr>
              <p:cNvSpPr/>
              <p:nvPr/>
            </p:nvSpPr>
            <p:spPr>
              <a:xfrm>
                <a:off x="4098547" y="4898647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2D4457-627E-5541-A39A-2DA0F2B25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547" y="4898647"/>
                <a:ext cx="511550" cy="400110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D87434-B020-DB40-8A09-597F10CE64C3}"/>
                  </a:ext>
                </a:extLst>
              </p:cNvPr>
              <p:cNvSpPr/>
              <p:nvPr/>
            </p:nvSpPr>
            <p:spPr>
              <a:xfrm>
                <a:off x="6044638" y="4822447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D87434-B020-DB40-8A09-597F10CE6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38" y="4822447"/>
                <a:ext cx="517513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0FEB88-2954-174F-843B-41BE4FBECDCE}"/>
                  </a:ext>
                </a:extLst>
              </p:cNvPr>
              <p:cNvSpPr/>
              <p:nvPr/>
            </p:nvSpPr>
            <p:spPr>
              <a:xfrm>
                <a:off x="7284712" y="4810779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0FEB88-2954-174F-843B-41BE4FBEC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12" y="4810779"/>
                <a:ext cx="794064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8F532B-FD6D-F546-82BF-53F743F03E29}"/>
                  </a:ext>
                </a:extLst>
              </p:cNvPr>
              <p:cNvSpPr/>
              <p:nvPr/>
            </p:nvSpPr>
            <p:spPr>
              <a:xfrm>
                <a:off x="10060661" y="5117068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8F532B-FD6D-F546-82BF-53F743F03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661" y="5117068"/>
                <a:ext cx="548805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FC9B89-47AC-444B-AC22-AC8620D406F6}"/>
                  </a:ext>
                </a:extLst>
              </p:cNvPr>
              <p:cNvSpPr/>
              <p:nvPr/>
            </p:nvSpPr>
            <p:spPr>
              <a:xfrm>
                <a:off x="1896791" y="5115579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FC9B89-47AC-444B-AC22-AC8620D40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791" y="5115579"/>
                <a:ext cx="39921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973E03-8A62-7243-A103-E7B92F5D59A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9800" y="5288863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737515-DFA8-DB4D-B7BD-F75156A63CFC}"/>
              </a:ext>
            </a:extLst>
          </p:cNvPr>
          <p:cNvSpPr txBox="1"/>
          <p:nvPr/>
        </p:nvSpPr>
        <p:spPr>
          <a:xfrm>
            <a:off x="6822757" y="51917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C32164-55D3-7F4C-BE99-FE4FF308716B}"/>
              </a:ext>
            </a:extLst>
          </p:cNvPr>
          <p:cNvSpPr txBox="1"/>
          <p:nvPr/>
        </p:nvSpPr>
        <p:spPr>
          <a:xfrm>
            <a:off x="1752600" y="572518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input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64E757-0DCC-2040-8876-5398B7DCBCED}"/>
              </a:ext>
            </a:extLst>
          </p:cNvPr>
          <p:cNvSpPr txBox="1"/>
          <p:nvPr/>
        </p:nvSpPr>
        <p:spPr>
          <a:xfrm>
            <a:off x="8261009" y="5725179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 layer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02A60D-2B83-ED42-B473-2A8A1A4183AE}"/>
              </a:ext>
            </a:extLst>
          </p:cNvPr>
          <p:cNvSpPr txBox="1"/>
          <p:nvPr/>
        </p:nvSpPr>
        <p:spPr>
          <a:xfrm>
            <a:off x="2514600" y="572518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first layer transformation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E5E55B-2681-8B42-8D9D-C6CF03BA5C32}"/>
              </a:ext>
            </a:extLst>
          </p:cNvPr>
          <p:cNvSpPr txBox="1"/>
          <p:nvPr/>
        </p:nvSpPr>
        <p:spPr>
          <a:xfrm>
            <a:off x="4572000" y="5725179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second layer transformation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EC4943-0DC2-BE44-83F8-4568BBF5B9A4}"/>
              </a:ext>
            </a:extLst>
          </p:cNvPr>
          <p:cNvSpPr txBox="1"/>
          <p:nvPr/>
        </p:nvSpPr>
        <p:spPr>
          <a:xfrm>
            <a:off x="3552279" y="4434427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hidden representation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689743-B167-ED46-BA0D-3CB0A0823CB6}"/>
              </a:ext>
            </a:extLst>
          </p:cNvPr>
          <p:cNvSpPr txBox="1"/>
          <p:nvPr/>
        </p:nvSpPr>
        <p:spPr>
          <a:xfrm>
            <a:off x="9982200" y="5715000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7665A12-5F00-4940-80AF-8EBD6B1B1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6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1ABACBB-66A3-4442-8BD8-188F7ABD3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027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64E8349-7178-7F46-AC69-AFB76658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14" y="25146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Layer K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52216DC9-5C94-0248-8EE2-5C4C0D415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914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9F6AA318-1F86-D14E-B007-CDB7D80BA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15" y="2743201"/>
            <a:ext cx="95248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Output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87F48415-0A5A-6D49-B5DF-7A4C5F57D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3200"/>
            <a:ext cx="1133754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Input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93BD081-4C16-5A4E-A867-E2DD7780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2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E7B81B-9C69-7D4A-8945-03CCA9C6C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8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339F400-42CD-EF41-9A23-C4F5C98FE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402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E009B7E-44A9-2349-9398-A4A1988F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598" y="28194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E5527-EFEB-274E-BCCD-C245B795086E}"/>
              </a:ext>
            </a:extLst>
          </p:cNvPr>
          <p:cNvSpPr txBox="1"/>
          <p:nvPr/>
        </p:nvSpPr>
        <p:spPr>
          <a:xfrm>
            <a:off x="6781800" y="26494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3D3A4E-E62E-8255-1F36-3753D2468991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Recall: Multi-layer neural networks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062061-BB7D-B9E5-2807-6168E89BA264}"/>
              </a:ext>
            </a:extLst>
          </p:cNvPr>
          <p:cNvSpPr txBox="1">
            <a:spLocks/>
          </p:cNvSpPr>
          <p:nvPr/>
        </p:nvSpPr>
        <p:spPr>
          <a:xfrm>
            <a:off x="514357" y="1060704"/>
            <a:ext cx="1131384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function computed by the network is a composition of the functions computed by individual layers (e.g., linear layers and nonlinearities):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More precisely: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4F4F058-C18E-62AF-282F-C9E89BB3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134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/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/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B5935-F400-E542-877C-2E1A9939E24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8800" y="1773484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903375-A30F-2D46-926D-C644D8D99B3B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DB089-2C3B-C54D-922F-AAA11AB00AD6}"/>
              </a:ext>
            </a:extLst>
          </p:cNvPr>
          <p:cNvSpPr txBox="1"/>
          <p:nvPr/>
        </p:nvSpPr>
        <p:spPr>
          <a:xfrm>
            <a:off x="1408607" y="220980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7EBC7-ADFE-A443-8D41-A39D8D1F3443}"/>
              </a:ext>
            </a:extLst>
          </p:cNvPr>
          <p:cNvSpPr txBox="1"/>
          <p:nvPr/>
        </p:nvSpPr>
        <p:spPr>
          <a:xfrm>
            <a:off x="7262784" y="2209800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 layer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B092A-FE03-C645-9109-D80748BB0B5F}"/>
              </a:ext>
            </a:extLst>
          </p:cNvPr>
          <p:cNvSpPr txBox="1"/>
          <p:nvPr/>
        </p:nvSpPr>
        <p:spPr>
          <a:xfrm>
            <a:off x="2133600" y="2209801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first layer transformation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810E2-CCA9-4442-A740-CA7BEAD40886}"/>
              </a:ext>
            </a:extLst>
          </p:cNvPr>
          <p:cNvSpPr txBox="1"/>
          <p:nvPr/>
        </p:nvSpPr>
        <p:spPr>
          <a:xfrm>
            <a:off x="4191000" y="220980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second layer transformation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C388B1-454C-6844-8D09-DD90F9CA329D}"/>
              </a:ext>
            </a:extLst>
          </p:cNvPr>
          <p:cNvSpPr txBox="1"/>
          <p:nvPr/>
        </p:nvSpPr>
        <p:spPr>
          <a:xfrm>
            <a:off x="3171279" y="919048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hidden representation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0643E4-CDEC-C84B-B3F0-F07F00D78185}"/>
              </a:ext>
            </a:extLst>
          </p:cNvPr>
          <p:cNvSpPr txBox="1"/>
          <p:nvPr/>
        </p:nvSpPr>
        <p:spPr>
          <a:xfrm>
            <a:off x="8462403" y="945465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23194A-E730-EF1B-59FF-D151243E5425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 a multi-layer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69CE2-F682-9CEF-9369-6D6024F1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109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63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Find a </a:t>
            </a:r>
            <a:r>
              <a:rPr lang="en-US" sz="2800" i="1" dirty="0"/>
              <a:t>linear function </a:t>
            </a:r>
            <a:r>
              <a:rPr lang="en-US" sz="2800" dirty="0"/>
              <a:t>to separate the classes:</a:t>
            </a:r>
          </a:p>
          <a:p>
            <a:endParaRPr lang="en-US" sz="1200" dirty="0"/>
          </a:p>
          <a:p>
            <a:pPr algn="ctr">
              <a:buNone/>
            </a:pPr>
            <a:r>
              <a:rPr lang="en-US" sz="2800" dirty="0">
                <a:solidFill>
                  <a:srgbClr val="0000FF"/>
                </a:solidFill>
              </a:rPr>
              <a:t>	</a:t>
            </a:r>
            <a:r>
              <a:rPr lang="en-US" sz="3600" dirty="0">
                <a:solidFill>
                  <a:srgbClr val="0000FF"/>
                </a:solidFill>
              </a:rPr>
              <a:t>f(</a:t>
            </a:r>
            <a:r>
              <a:rPr lang="en-US" sz="3600" b="1" dirty="0">
                <a:solidFill>
                  <a:srgbClr val="0000FF"/>
                </a:solidFill>
              </a:rPr>
              <a:t>x</a:t>
            </a:r>
            <a:r>
              <a:rPr lang="en-US" sz="3600" dirty="0">
                <a:solidFill>
                  <a:srgbClr val="0000FF"/>
                </a:solidFill>
              </a:rPr>
              <a:t>) = sign(</a:t>
            </a:r>
            <a:r>
              <a:rPr lang="en-US" sz="3600" b="1" dirty="0">
                <a:solidFill>
                  <a:srgbClr val="0000FF"/>
                </a:solidFill>
              </a:rPr>
              <a:t>w </a:t>
            </a:r>
            <a:r>
              <a:rPr lang="en-US" sz="3600" dirty="0">
                <a:solidFill>
                  <a:srgbClr val="0000FF"/>
                </a:solidFill>
                <a:sym typeface="Symbol"/>
              </a:rPr>
              <a:t> </a:t>
            </a:r>
            <a:r>
              <a:rPr lang="en-US" sz="3600" b="1" dirty="0">
                <a:solidFill>
                  <a:srgbClr val="0000FF"/>
                </a:solidFill>
              </a:rPr>
              <a:t>x </a:t>
            </a:r>
            <a:r>
              <a:rPr lang="en-US" sz="3600" dirty="0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1E4D55FD-12DE-43CC-B239-4F593FF4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866"/>
            <a:ext cx="10058400" cy="1609344"/>
          </a:xfrm>
        </p:spPr>
        <p:txBody>
          <a:bodyPr/>
          <a:lstStyle/>
          <a:p>
            <a:r>
              <a:rPr lang="en-US" dirty="0"/>
              <a:t>Linear classifiers – 2 class problem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624DAA-4E90-0DD3-87B3-0D6B7318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1103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/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5"/>
                <a:stretch>
                  <a:fillRect l="-5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/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B5935-F400-E542-877C-2E1A9939E24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8800" y="1773484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903375-A30F-2D46-926D-C644D8D99B3B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DB089-2C3B-C54D-922F-AAA11AB00AD6}"/>
              </a:ext>
            </a:extLst>
          </p:cNvPr>
          <p:cNvSpPr txBox="1"/>
          <p:nvPr/>
        </p:nvSpPr>
        <p:spPr>
          <a:xfrm>
            <a:off x="1408607" y="220980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7EBC7-ADFE-A443-8D41-A39D8D1F3443}"/>
              </a:ext>
            </a:extLst>
          </p:cNvPr>
          <p:cNvSpPr txBox="1"/>
          <p:nvPr/>
        </p:nvSpPr>
        <p:spPr>
          <a:xfrm>
            <a:off x="7262784" y="2209800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1684E-BECC-1142-B0E5-58FD60D0B88E}"/>
              </a:ext>
            </a:extLst>
          </p:cNvPr>
          <p:cNvSpPr txBox="1"/>
          <p:nvPr/>
        </p:nvSpPr>
        <p:spPr>
          <a:xfrm>
            <a:off x="8939184" y="2209801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loss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E3D26-AC99-6449-A1A3-E3A52548EEC3}"/>
              </a:ext>
            </a:extLst>
          </p:cNvPr>
          <p:cNvSpPr txBox="1"/>
          <p:nvPr/>
        </p:nvSpPr>
        <p:spPr>
          <a:xfrm>
            <a:off x="10259028" y="2209801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B092A-FE03-C645-9109-D80748BB0B5F}"/>
              </a:ext>
            </a:extLst>
          </p:cNvPr>
          <p:cNvSpPr txBox="1"/>
          <p:nvPr/>
        </p:nvSpPr>
        <p:spPr>
          <a:xfrm>
            <a:off x="2133600" y="2209801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first layer transformation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810E2-CCA9-4442-A740-CA7BEAD40886}"/>
              </a:ext>
            </a:extLst>
          </p:cNvPr>
          <p:cNvSpPr txBox="1"/>
          <p:nvPr/>
        </p:nvSpPr>
        <p:spPr>
          <a:xfrm>
            <a:off x="4191000" y="220980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second layer transformation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C388B1-454C-6844-8D09-DD90F9CA329D}"/>
              </a:ext>
            </a:extLst>
          </p:cNvPr>
          <p:cNvSpPr txBox="1"/>
          <p:nvPr/>
        </p:nvSpPr>
        <p:spPr>
          <a:xfrm>
            <a:off x="3171279" y="919048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hidden representation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0643E4-CDEC-C84B-B3F0-F07F00D78185}"/>
              </a:ext>
            </a:extLst>
          </p:cNvPr>
          <p:cNvSpPr txBox="1"/>
          <p:nvPr/>
        </p:nvSpPr>
        <p:spPr>
          <a:xfrm>
            <a:off x="8462403" y="945465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6620E88-3DD1-54CD-B8B2-05488568899B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 a multi-layer network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6F4C295-C3E4-ED16-2EB9-A1AF46EC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2089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277" y="3157668"/>
                <a:ext cx="11425083" cy="3014532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What is the SGD update for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of the kth layer?</a:t>
                </a:r>
                <a:br>
                  <a:rPr lang="en-US" sz="2800" b="0" dirty="0">
                    <a:solidFill>
                      <a:schemeClr val="tx1"/>
                    </a:solidFill>
                  </a:rPr>
                </a:br>
                <a:endParaRPr lang="en-US" sz="1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77" y="3157668"/>
                <a:ext cx="11425083" cy="3014532"/>
              </a:xfrm>
              <a:blipFill>
                <a:blip r:embed="rId2"/>
                <a:stretch>
                  <a:fillRect l="-747" t="-38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/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5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6"/>
                <a:stretch>
                  <a:fillRect l="-5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/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B5935-F400-E542-877C-2E1A9939E24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8800" y="1773484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903375-A30F-2D46-926D-C644D8D99B3B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DB089-2C3B-C54D-922F-AAA11AB00AD6}"/>
              </a:ext>
            </a:extLst>
          </p:cNvPr>
          <p:cNvSpPr txBox="1"/>
          <p:nvPr/>
        </p:nvSpPr>
        <p:spPr>
          <a:xfrm>
            <a:off x="1408607" y="220980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7EBC7-ADFE-A443-8D41-A39D8D1F3443}"/>
              </a:ext>
            </a:extLst>
          </p:cNvPr>
          <p:cNvSpPr txBox="1"/>
          <p:nvPr/>
        </p:nvSpPr>
        <p:spPr>
          <a:xfrm>
            <a:off x="7262784" y="2209800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1684E-BECC-1142-B0E5-58FD60D0B88E}"/>
              </a:ext>
            </a:extLst>
          </p:cNvPr>
          <p:cNvSpPr txBox="1"/>
          <p:nvPr/>
        </p:nvSpPr>
        <p:spPr>
          <a:xfrm>
            <a:off x="8939184" y="2209801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loss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E3D26-AC99-6449-A1A3-E3A52548EEC3}"/>
              </a:ext>
            </a:extLst>
          </p:cNvPr>
          <p:cNvSpPr txBox="1"/>
          <p:nvPr/>
        </p:nvSpPr>
        <p:spPr>
          <a:xfrm>
            <a:off x="10259028" y="2209801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B092A-FE03-C645-9109-D80748BB0B5F}"/>
              </a:ext>
            </a:extLst>
          </p:cNvPr>
          <p:cNvSpPr txBox="1"/>
          <p:nvPr/>
        </p:nvSpPr>
        <p:spPr>
          <a:xfrm>
            <a:off x="2133600" y="2209801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first layer transformation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810E2-CCA9-4442-A740-CA7BEAD40886}"/>
              </a:ext>
            </a:extLst>
          </p:cNvPr>
          <p:cNvSpPr txBox="1"/>
          <p:nvPr/>
        </p:nvSpPr>
        <p:spPr>
          <a:xfrm>
            <a:off x="4191000" y="220980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second layer transformation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C388B1-454C-6844-8D09-DD90F9CA329D}"/>
              </a:ext>
            </a:extLst>
          </p:cNvPr>
          <p:cNvSpPr txBox="1"/>
          <p:nvPr/>
        </p:nvSpPr>
        <p:spPr>
          <a:xfrm>
            <a:off x="3171279" y="919048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hidden representation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0643E4-CDEC-C84B-B3F0-F07F00D78185}"/>
              </a:ext>
            </a:extLst>
          </p:cNvPr>
          <p:cNvSpPr txBox="1"/>
          <p:nvPr/>
        </p:nvSpPr>
        <p:spPr>
          <a:xfrm>
            <a:off x="8462403" y="945465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AEB214C-FFA7-3D16-00C2-E4235D58F651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 a multi-layer network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A092C5-AA23-55D2-5A7C-C32F0028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6225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277" y="3157667"/>
                <a:ext cx="11425083" cy="361675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What is the SGD update for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of the kth layer?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9900CC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2800" b="0" dirty="0">
                    <a:solidFill>
                      <a:schemeClr val="tx1"/>
                    </a:solidFill>
                  </a:rPr>
                </a:br>
                <a:endParaRPr lang="en-US" sz="1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77" y="3157667"/>
                <a:ext cx="11425083" cy="3616755"/>
              </a:xfrm>
              <a:blipFill>
                <a:blip r:embed="rId2"/>
                <a:stretch>
                  <a:fillRect l="-747" t="-32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/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5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6"/>
                <a:stretch>
                  <a:fillRect l="-5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/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B5935-F400-E542-877C-2E1A9939E24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8800" y="1773484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903375-A30F-2D46-926D-C644D8D99B3B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DB089-2C3B-C54D-922F-AAA11AB00AD6}"/>
              </a:ext>
            </a:extLst>
          </p:cNvPr>
          <p:cNvSpPr txBox="1"/>
          <p:nvPr/>
        </p:nvSpPr>
        <p:spPr>
          <a:xfrm>
            <a:off x="1408607" y="220980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7EBC7-ADFE-A443-8D41-A39D8D1F3443}"/>
              </a:ext>
            </a:extLst>
          </p:cNvPr>
          <p:cNvSpPr txBox="1"/>
          <p:nvPr/>
        </p:nvSpPr>
        <p:spPr>
          <a:xfrm>
            <a:off x="7262784" y="2209800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1684E-BECC-1142-B0E5-58FD60D0B88E}"/>
              </a:ext>
            </a:extLst>
          </p:cNvPr>
          <p:cNvSpPr txBox="1"/>
          <p:nvPr/>
        </p:nvSpPr>
        <p:spPr>
          <a:xfrm>
            <a:off x="8939184" y="2209801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loss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E3D26-AC99-6449-A1A3-E3A52548EEC3}"/>
              </a:ext>
            </a:extLst>
          </p:cNvPr>
          <p:cNvSpPr txBox="1"/>
          <p:nvPr/>
        </p:nvSpPr>
        <p:spPr>
          <a:xfrm>
            <a:off x="10259028" y="2209801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B092A-FE03-C645-9109-D80748BB0B5F}"/>
              </a:ext>
            </a:extLst>
          </p:cNvPr>
          <p:cNvSpPr txBox="1"/>
          <p:nvPr/>
        </p:nvSpPr>
        <p:spPr>
          <a:xfrm>
            <a:off x="2133600" y="2209801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first layer transformation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810E2-CCA9-4442-A740-CA7BEAD40886}"/>
              </a:ext>
            </a:extLst>
          </p:cNvPr>
          <p:cNvSpPr txBox="1"/>
          <p:nvPr/>
        </p:nvSpPr>
        <p:spPr>
          <a:xfrm>
            <a:off x="4191000" y="220980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second layer transformation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C388B1-454C-6844-8D09-DD90F9CA329D}"/>
              </a:ext>
            </a:extLst>
          </p:cNvPr>
          <p:cNvSpPr txBox="1"/>
          <p:nvPr/>
        </p:nvSpPr>
        <p:spPr>
          <a:xfrm>
            <a:off x="3171279" y="919048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hidden representation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0643E4-CDEC-C84B-B3F0-F07F00D78185}"/>
              </a:ext>
            </a:extLst>
          </p:cNvPr>
          <p:cNvSpPr txBox="1"/>
          <p:nvPr/>
        </p:nvSpPr>
        <p:spPr>
          <a:xfrm>
            <a:off x="8462403" y="945465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AEB214C-FFA7-3D16-00C2-E4235D58F651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 a multi-layer network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E72C11C-8C44-C535-D324-D6B8D20A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912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277" y="3157667"/>
                <a:ext cx="11425083" cy="361675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What is the SGD update for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of the kth layer?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9900CC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To train the network, we need to find the 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gradient of the error </a:t>
                </a:r>
                <a:r>
                  <a:rPr lang="en-US" sz="2800" b="0" dirty="0" err="1">
                    <a:solidFill>
                      <a:srgbClr val="C00000"/>
                    </a:solidFill>
                  </a:rPr>
                  <a:t>w.r.t.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the parameters of each layer,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2800" b="0" dirty="0">
                    <a:solidFill>
                      <a:schemeClr val="tx1"/>
                    </a:solidFill>
                  </a:rPr>
                </a:br>
                <a:endParaRPr lang="en-US" sz="1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77" y="3157667"/>
                <a:ext cx="11425083" cy="3616755"/>
              </a:xfrm>
              <a:blipFill>
                <a:blip r:embed="rId2"/>
                <a:stretch>
                  <a:fillRect l="-747" t="-3204" r="-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/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5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6"/>
                <a:stretch>
                  <a:fillRect l="-5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/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B5935-F400-E542-877C-2E1A9939E24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8800" y="1773484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903375-A30F-2D46-926D-C644D8D99B3B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DB089-2C3B-C54D-922F-AAA11AB00AD6}"/>
              </a:ext>
            </a:extLst>
          </p:cNvPr>
          <p:cNvSpPr txBox="1"/>
          <p:nvPr/>
        </p:nvSpPr>
        <p:spPr>
          <a:xfrm>
            <a:off x="1408607" y="220980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7EBC7-ADFE-A443-8D41-A39D8D1F3443}"/>
              </a:ext>
            </a:extLst>
          </p:cNvPr>
          <p:cNvSpPr txBox="1"/>
          <p:nvPr/>
        </p:nvSpPr>
        <p:spPr>
          <a:xfrm>
            <a:off x="7262784" y="2209800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1684E-BECC-1142-B0E5-58FD60D0B88E}"/>
              </a:ext>
            </a:extLst>
          </p:cNvPr>
          <p:cNvSpPr txBox="1"/>
          <p:nvPr/>
        </p:nvSpPr>
        <p:spPr>
          <a:xfrm>
            <a:off x="8939184" y="2209801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loss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E3D26-AC99-6449-A1A3-E3A52548EEC3}"/>
              </a:ext>
            </a:extLst>
          </p:cNvPr>
          <p:cNvSpPr txBox="1"/>
          <p:nvPr/>
        </p:nvSpPr>
        <p:spPr>
          <a:xfrm>
            <a:off x="10259028" y="2209801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B092A-FE03-C645-9109-D80748BB0B5F}"/>
              </a:ext>
            </a:extLst>
          </p:cNvPr>
          <p:cNvSpPr txBox="1"/>
          <p:nvPr/>
        </p:nvSpPr>
        <p:spPr>
          <a:xfrm>
            <a:off x="2133600" y="2209801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first layer transformation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810E2-CCA9-4442-A740-CA7BEAD40886}"/>
              </a:ext>
            </a:extLst>
          </p:cNvPr>
          <p:cNvSpPr txBox="1"/>
          <p:nvPr/>
        </p:nvSpPr>
        <p:spPr>
          <a:xfrm>
            <a:off x="4191000" y="220980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second layer transformation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C388B1-454C-6844-8D09-DD90F9CA329D}"/>
              </a:ext>
            </a:extLst>
          </p:cNvPr>
          <p:cNvSpPr txBox="1"/>
          <p:nvPr/>
        </p:nvSpPr>
        <p:spPr>
          <a:xfrm>
            <a:off x="3171279" y="919048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hidden representation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0643E4-CDEC-C84B-B3F0-F07F00D78185}"/>
              </a:ext>
            </a:extLst>
          </p:cNvPr>
          <p:cNvSpPr txBox="1"/>
          <p:nvPr/>
        </p:nvSpPr>
        <p:spPr>
          <a:xfrm>
            <a:off x="8462403" y="945465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output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AEB214C-FFA7-3D16-00C2-E4235D58F651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 a multi-layer network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429EB9D-1B04-ED1E-FA80-3F227243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3866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/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1" y="1447801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5"/>
                <a:stretch>
                  <a:fillRect l="-57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47" y="1383268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8" y="1307068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/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91" y="1600200"/>
                <a:ext cx="3992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B5935-F400-E542-877C-2E1A9939E24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8800" y="1773484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903375-A30F-2D46-926D-C644D8D99B3B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C048B2-3FBC-8A4B-ABDC-C532F7D64F81}"/>
                  </a:ext>
                </a:extLst>
              </p:cNvPr>
              <p:cNvSpPr/>
              <p:nvPr/>
            </p:nvSpPr>
            <p:spPr>
              <a:xfrm>
                <a:off x="2687376" y="849867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C048B2-3FBC-8A4B-ABDC-C532F7D64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76" y="849867"/>
                <a:ext cx="513025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876321-D52A-4440-BAC1-78DDBDCC33DD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 bwMode="auto">
          <a:xfrm flipH="1">
            <a:off x="2939447" y="1249977"/>
            <a:ext cx="4442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BA09BC9-5647-B24D-AE50-DD509D7FBBA6}"/>
                  </a:ext>
                </a:extLst>
              </p:cNvPr>
              <p:cNvSpPr/>
              <p:nvPr/>
            </p:nvSpPr>
            <p:spPr>
              <a:xfrm>
                <a:off x="47244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BA09BC9-5647-B24D-AE50-DD509D7FB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1" y="838200"/>
                <a:ext cx="513025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7C2633-9397-6847-8DAA-CD116FEEC118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49764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0B53DB-28FF-D44A-81C4-1B9951D8A4D7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0B53DB-28FF-D44A-81C4-1B9951D8A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14"/>
                <a:stretch>
                  <a:fillRect l="-2381"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A13B05-A17D-C84E-8268-A5A8B137BB26}"/>
              </a:ext>
            </a:extLst>
          </p:cNvPr>
          <p:cNvCxnSpPr>
            <a:cxnSpLocks/>
            <a:stCxn id="30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BECBDBE-52E3-8BB0-5657-918E9CA78DB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Computation graph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63DB-A83D-37AE-E946-FCC5C2F8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331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2427303"/>
                <a:ext cx="7772400" cy="37448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2427303"/>
                <a:ext cx="7772400" cy="37448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96C8D-DD33-B74C-87FF-ED60FD4241A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/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Let’s start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  <a:blipFill>
                <a:blip r:embed="rId9"/>
                <a:stretch>
                  <a:fillRect l="-3214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06EF71CB-BA7B-1B4B-8800-C9E1A82C4240}"/>
              </a:ext>
            </a:extLst>
          </p:cNvPr>
          <p:cNvSpPr/>
          <p:nvPr/>
        </p:nvSpPr>
        <p:spPr bwMode="auto">
          <a:xfrm>
            <a:off x="5943600" y="5666018"/>
            <a:ext cx="2696517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96752F-4FEC-2431-F758-0E04F7A4154B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A15569-5459-875D-CB0A-72EEAE03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764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2427303"/>
                <a:ext cx="7772400" cy="37448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2427303"/>
                <a:ext cx="7772400" cy="37448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96C8D-DD33-B74C-87FF-ED60FD4241A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/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Let’s start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  <a:blipFill>
                <a:blip r:embed="rId9"/>
                <a:stretch>
                  <a:fillRect l="-3214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/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/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06EF71CB-BA7B-1B4B-8800-C9E1A82C4240}"/>
              </a:ext>
            </a:extLst>
          </p:cNvPr>
          <p:cNvSpPr/>
          <p:nvPr/>
        </p:nvSpPr>
        <p:spPr bwMode="auto">
          <a:xfrm>
            <a:off x="5943600" y="5666018"/>
            <a:ext cx="2696517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5861D6-8F6A-AC45-8A46-00DBF463B43C}"/>
              </a:ext>
            </a:extLst>
          </p:cNvPr>
          <p:cNvSpPr/>
          <p:nvPr/>
        </p:nvSpPr>
        <p:spPr bwMode="auto">
          <a:xfrm>
            <a:off x="7543801" y="898279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96752F-4FEC-2431-F758-0E04F7A4154B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1502292-0780-6517-7AD0-FBB0E71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643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2427303"/>
                <a:ext cx="7772400" cy="37448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sz="18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2427303"/>
                <a:ext cx="7772400" cy="37448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96C8D-DD33-B74C-87FF-ED60FD4241A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/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Let’s start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  <a:blipFill>
                <a:blip r:embed="rId9"/>
                <a:stretch>
                  <a:fillRect l="-3214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06EF71CB-BA7B-1B4B-8800-C9E1A82C4240}"/>
              </a:ext>
            </a:extLst>
          </p:cNvPr>
          <p:cNvSpPr/>
          <p:nvPr/>
        </p:nvSpPr>
        <p:spPr bwMode="auto">
          <a:xfrm>
            <a:off x="5943600" y="5666018"/>
            <a:ext cx="2696517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A1D7E6-5EA6-6948-A18F-91CFAF4D11C9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A1D7E6-5EA6-6948-A18F-91CFAF4D1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5E2946-0E53-7BA0-D153-51BBD2AC5FE1}"/>
                  </a:ext>
                </a:extLst>
              </p:cNvPr>
              <p:cNvSpPr/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5E2946-0E53-7BA0-D153-51BBD2AC5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52FC0E-796A-0EAB-B4CB-5D7C9E32F9B0}"/>
                  </a:ext>
                </a:extLst>
              </p:cNvPr>
              <p:cNvSpPr/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52FC0E-796A-0EAB-B4CB-5D7C9E32F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C3C7FF6-39A2-5626-A0D1-F870B85854B8}"/>
              </a:ext>
            </a:extLst>
          </p:cNvPr>
          <p:cNvSpPr/>
          <p:nvPr/>
        </p:nvSpPr>
        <p:spPr bwMode="auto">
          <a:xfrm>
            <a:off x="7543801" y="898279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BE68649-6266-6092-0680-25B43B0ACC2C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B5FE660-86C7-4652-7305-DA94C556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728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2427303"/>
                <a:ext cx="7772400" cy="37448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sz="300" dirty="0">
                  <a:solidFill>
                    <a:srgbClr val="9900CC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/>
                  <a:t>Example: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2427303"/>
                <a:ext cx="7772400" cy="3744897"/>
              </a:xfrm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96C8D-DD33-B74C-87FF-ED60FD4241A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/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Let’s start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  <a:blipFill>
                <a:blip r:embed="rId9"/>
                <a:stretch>
                  <a:fillRect l="-3214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/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/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06EF71CB-BA7B-1B4B-8800-C9E1A82C4240}"/>
              </a:ext>
            </a:extLst>
          </p:cNvPr>
          <p:cNvSpPr/>
          <p:nvPr/>
        </p:nvSpPr>
        <p:spPr bwMode="auto">
          <a:xfrm>
            <a:off x="5943600" y="5666018"/>
            <a:ext cx="2696517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5861D6-8F6A-AC45-8A46-00DBF463B43C}"/>
              </a:ext>
            </a:extLst>
          </p:cNvPr>
          <p:cNvSpPr/>
          <p:nvPr/>
        </p:nvSpPr>
        <p:spPr bwMode="auto">
          <a:xfrm>
            <a:off x="7543801" y="898279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38755-46A9-0A64-BB8A-54BEF8C438C5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2652F88-02AB-A0D2-8987-E989967D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111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2427303"/>
                <a:ext cx="7772400" cy="44306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sz="300" dirty="0">
                  <a:solidFill>
                    <a:srgbClr val="9900CC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/>
                  <a:t>Example: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1600" dirty="0">
                  <a:solidFill>
                    <a:srgbClr val="9900CC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9900CC"/>
                  </a:solidFill>
                </a:endParaRPr>
              </a:p>
              <a:p>
                <a:endParaRPr lang="en-US" sz="240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2427303"/>
                <a:ext cx="7772400" cy="4430697"/>
              </a:xfrm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96C8D-DD33-B74C-87FF-ED60FD4241A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/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Let’s start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  <a:blipFill>
                <a:blip r:embed="rId9"/>
                <a:stretch>
                  <a:fillRect l="-3214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/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/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55861D6-8F6A-AC45-8A46-00DBF463B43C}"/>
              </a:ext>
            </a:extLst>
          </p:cNvPr>
          <p:cNvSpPr/>
          <p:nvPr/>
        </p:nvSpPr>
        <p:spPr bwMode="auto">
          <a:xfrm>
            <a:off x="7543801" y="898279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38755-46A9-0A64-BB8A-54BEF8C438C5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87EB9EF-43C9-7A39-4C77-BF9F9AAD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119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10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http://cs231n.github.io/assets/image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8687"/>
            <a:ext cx="9144000" cy="33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7550B1-59CF-48EE-A318-889DB0428DA2}"/>
              </a:ext>
            </a:extLst>
          </p:cNvPr>
          <p:cNvSpPr txBox="1">
            <a:spLocks/>
          </p:cNvSpPr>
          <p:nvPr/>
        </p:nvSpPr>
        <p:spPr>
          <a:xfrm>
            <a:off x="1069848" y="3866"/>
            <a:ext cx="10657096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classifiers – more than 2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3E714-A09E-46A8-BEDD-1C7C3DA934C0}"/>
              </a:ext>
            </a:extLst>
          </p:cNvPr>
          <p:cNvSpPr txBox="1"/>
          <p:nvPr/>
        </p:nvSpPr>
        <p:spPr>
          <a:xfrm>
            <a:off x="2819400" y="6458819"/>
            <a:ext cx="597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cs231n, </a:t>
            </a:r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8817DA8-0006-AC6D-660A-1E15E423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875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2427303"/>
                <a:ext cx="7772400" cy="44306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sz="300" dirty="0">
                  <a:solidFill>
                    <a:srgbClr val="9900CC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/>
                  <a:t>Example: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1600" dirty="0">
                  <a:solidFill>
                    <a:srgbClr val="9900CC"/>
                  </a:solidFill>
                </a:endParaRPr>
              </a:p>
              <a:p>
                <a:endParaRPr lang="en-US" sz="240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2427303"/>
                <a:ext cx="7772400" cy="4430697"/>
              </a:xfrm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96C8D-DD33-B74C-87FF-ED60FD4241A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/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Let’s start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  <a:blipFill>
                <a:blip r:embed="rId9"/>
                <a:stretch>
                  <a:fillRect l="-3214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/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/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55861D6-8F6A-AC45-8A46-00DBF463B43C}"/>
              </a:ext>
            </a:extLst>
          </p:cNvPr>
          <p:cNvSpPr/>
          <p:nvPr/>
        </p:nvSpPr>
        <p:spPr bwMode="auto">
          <a:xfrm>
            <a:off x="7543801" y="898279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38755-46A9-0A64-BB8A-54BEF8C438C5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77322E-D9A6-2D1D-3D8D-DEF3A7A0A167}"/>
                  </a:ext>
                </a:extLst>
              </p:cNvPr>
              <p:cNvSpPr/>
              <p:nvPr/>
            </p:nvSpPr>
            <p:spPr>
              <a:xfrm>
                <a:off x="6626944" y="4736690"/>
                <a:ext cx="2173544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??????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77322E-D9A6-2D1D-3D8D-DEF3A7A0A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44" y="4736690"/>
                <a:ext cx="2173544" cy="8550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15B187-494B-3FB7-5ABA-B809817132F6}"/>
                  </a:ext>
                </a:extLst>
              </p:cNvPr>
              <p:cNvSpPr/>
              <p:nvPr/>
            </p:nvSpPr>
            <p:spPr>
              <a:xfrm>
                <a:off x="6626943" y="3940276"/>
                <a:ext cx="2219454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??????</m:t>
                      </m:r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15B187-494B-3FB7-5ABA-B80981713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43" y="3940276"/>
                <a:ext cx="2219454" cy="85504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D6792-C7ED-7FD6-4084-9012EECE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628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2427303"/>
                <a:ext cx="7772400" cy="44306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sz="300" dirty="0">
                  <a:solidFill>
                    <a:srgbClr val="9900CC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/>
                  <a:t>Example: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1600" dirty="0">
                  <a:solidFill>
                    <a:srgbClr val="9900CC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rgbClr val="9900CC"/>
                  </a:solidFill>
                </a:endParaRPr>
              </a:p>
              <a:p>
                <a:endParaRPr lang="en-US" sz="240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2427303"/>
                <a:ext cx="7772400" cy="4430697"/>
              </a:xfrm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96C8D-DD33-B74C-87FF-ED60FD4241A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/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Let’s start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  <a:blipFill>
                <a:blip r:embed="rId9"/>
                <a:stretch>
                  <a:fillRect l="-3214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/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/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55861D6-8F6A-AC45-8A46-00DBF463B43C}"/>
              </a:ext>
            </a:extLst>
          </p:cNvPr>
          <p:cNvSpPr/>
          <p:nvPr/>
        </p:nvSpPr>
        <p:spPr bwMode="auto">
          <a:xfrm>
            <a:off x="7543801" y="898279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38755-46A9-0A64-BB8A-54BEF8C438C5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77322E-D9A6-2D1D-3D8D-DEF3A7A0A167}"/>
                  </a:ext>
                </a:extLst>
              </p:cNvPr>
              <p:cNvSpPr/>
              <p:nvPr/>
            </p:nvSpPr>
            <p:spPr>
              <a:xfrm>
                <a:off x="6626944" y="4736690"/>
                <a:ext cx="483485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77322E-D9A6-2D1D-3D8D-DEF3A7A0A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44" y="4736690"/>
                <a:ext cx="4834850" cy="8550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15B187-494B-3FB7-5ABA-B809817132F6}"/>
                  </a:ext>
                </a:extLst>
              </p:cNvPr>
              <p:cNvSpPr/>
              <p:nvPr/>
            </p:nvSpPr>
            <p:spPr>
              <a:xfrm>
                <a:off x="6626943" y="3940276"/>
                <a:ext cx="1374864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15B187-494B-3FB7-5ABA-B80981713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43" y="3940276"/>
                <a:ext cx="1374864" cy="85504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335BE-3AE2-7223-7AF7-235B00A8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262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2427303"/>
                <a:ext cx="7772400" cy="44306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sz="300" dirty="0">
                  <a:solidFill>
                    <a:srgbClr val="9900CC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/>
                  <a:t>Example: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1600" dirty="0">
                  <a:solidFill>
                    <a:srgbClr val="9900CC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9900CC"/>
                  </a:solidFill>
                </a:endParaRPr>
              </a:p>
              <a:p>
                <a:endParaRPr lang="en-US" sz="240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2427303"/>
                <a:ext cx="7772400" cy="4430697"/>
              </a:xfrm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791" y="1600200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864" y="1295400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96C8D-DD33-B74C-87FF-ED60FD4241A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/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Let’s start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524000"/>
                <a:ext cx="3549370" cy="523220"/>
              </a:xfrm>
              <a:prstGeom prst="rect">
                <a:avLst/>
              </a:prstGeom>
              <a:blipFill>
                <a:blip r:embed="rId9"/>
                <a:stretch>
                  <a:fillRect l="-3214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/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1" y="1905001"/>
                <a:ext cx="613117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/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86" y="2227425"/>
                <a:ext cx="647100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55861D6-8F6A-AC45-8A46-00DBF463B43C}"/>
              </a:ext>
            </a:extLst>
          </p:cNvPr>
          <p:cNvSpPr/>
          <p:nvPr/>
        </p:nvSpPr>
        <p:spPr bwMode="auto">
          <a:xfrm>
            <a:off x="7543801" y="898279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38755-46A9-0A64-BB8A-54BEF8C438C5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87EB9EF-43C9-7A39-4C77-BF9F9AAD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122</a:t>
            </a:fld>
            <a:endParaRPr lang="en-US" altLang="en-US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71F313-38C1-C6AD-8BF7-CC9D17B868D8}"/>
                  </a:ext>
                </a:extLst>
              </p:cNvPr>
              <p:cNvSpPr/>
              <p:nvPr/>
            </p:nvSpPr>
            <p:spPr>
              <a:xfrm>
                <a:off x="6626944" y="4736690"/>
                <a:ext cx="483485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71F313-38C1-C6AD-8BF7-CC9D17B86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44" y="4736690"/>
                <a:ext cx="4834850" cy="8550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0B843-552E-91A0-239E-433DCCA987C8}"/>
                  </a:ext>
                </a:extLst>
              </p:cNvPr>
              <p:cNvSpPr/>
              <p:nvPr/>
            </p:nvSpPr>
            <p:spPr>
              <a:xfrm>
                <a:off x="6626943" y="3940276"/>
                <a:ext cx="1374864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10B843-552E-91A0-239E-433DCCA98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43" y="3940276"/>
                <a:ext cx="1374864" cy="85504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6355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297149D7-0E43-FD4A-8B4B-CA95AE7E4F61}"/>
              </a:ext>
            </a:extLst>
          </p:cNvPr>
          <p:cNvSpPr/>
          <p:nvPr/>
        </p:nvSpPr>
        <p:spPr bwMode="auto">
          <a:xfrm>
            <a:off x="4876800" y="2957494"/>
            <a:ext cx="609600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D01644-E4EE-A545-8646-E9E24E574FAF}"/>
              </a:ext>
            </a:extLst>
          </p:cNvPr>
          <p:cNvSpPr/>
          <p:nvPr/>
        </p:nvSpPr>
        <p:spPr bwMode="auto">
          <a:xfrm>
            <a:off x="5486400" y="2978959"/>
            <a:ext cx="609600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2F35C-E53F-F24D-87F6-CD7054A3CF86}"/>
              </a:ext>
            </a:extLst>
          </p:cNvPr>
          <p:cNvSpPr/>
          <p:nvPr/>
        </p:nvSpPr>
        <p:spPr bwMode="auto">
          <a:xfrm>
            <a:off x="7239000" y="2895600"/>
            <a:ext cx="32766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2">
                <a:extLst>
                  <a:ext uri="{FF2B5EF4-FFF2-40B4-BE49-F238E27FC236}">
                    <a16:creationId xmlns:a16="http://schemas.microsoft.com/office/drawing/2014/main" id="{DA48ACA0-E43F-96CD-2BAD-728E9E10E0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0" name="Content Placeholder 22">
                <a:extLst>
                  <a:ext uri="{FF2B5EF4-FFF2-40B4-BE49-F238E27FC236}">
                    <a16:creationId xmlns:a16="http://schemas.microsoft.com/office/drawing/2014/main" id="{DA48ACA0-E43F-96CD-2BAD-728E9E10E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20577F9-2F12-8FE6-DD36-415A50D830DE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19287CA-CF69-18EF-DAD8-2D272D442017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703584-B727-0BF9-02B2-C48376C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860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2F254E-D637-AD45-A9C3-E89D075D1F73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2F254E-D637-AD45-A9C3-E89D075D1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EC8E94-0FED-8845-81D1-C2E09D392FD4}"/>
                  </a:ext>
                </a:extLst>
              </p:cNvPr>
              <p:cNvSpPr/>
              <p:nvPr/>
            </p:nvSpPr>
            <p:spPr>
              <a:xfrm>
                <a:off x="7856240" y="2142396"/>
                <a:ext cx="652423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EC8E94-0FED-8845-81D1-C2E09D39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240" y="2142396"/>
                <a:ext cx="652423" cy="6643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7543801" y="898279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9EE7C-8763-6993-9E22-5E4EF659AA15}"/>
              </a:ext>
            </a:extLst>
          </p:cNvPr>
          <p:cNvSpPr/>
          <p:nvPr/>
        </p:nvSpPr>
        <p:spPr bwMode="auto">
          <a:xfrm>
            <a:off x="7315206" y="2891222"/>
            <a:ext cx="3224975" cy="11600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3C2BFB3-5066-C037-20DD-43D03015242E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5DFB28-942F-CB45-C018-6BFB8AAB6F42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81DB361-51D5-4626-DFD9-0C10D439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03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B50EF0-B826-86E7-B226-B816678288DE}"/>
              </a:ext>
            </a:extLst>
          </p:cNvPr>
          <p:cNvSpPr/>
          <p:nvPr/>
        </p:nvSpPr>
        <p:spPr bwMode="auto">
          <a:xfrm>
            <a:off x="8451742" y="2948642"/>
            <a:ext cx="818284" cy="9834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7F820B-6B80-45FC-73F7-4974B43F12AE}"/>
              </a:ext>
            </a:extLst>
          </p:cNvPr>
          <p:cNvSpPr/>
          <p:nvPr/>
        </p:nvSpPr>
        <p:spPr bwMode="auto">
          <a:xfrm>
            <a:off x="9061342" y="2795169"/>
            <a:ext cx="663761" cy="9834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C1B3F6-FA1F-EEA5-2127-FBE5D47AE0AC}"/>
              </a:ext>
            </a:extLst>
          </p:cNvPr>
          <p:cNvSpPr/>
          <p:nvPr/>
        </p:nvSpPr>
        <p:spPr bwMode="auto">
          <a:xfrm>
            <a:off x="9537291" y="2821584"/>
            <a:ext cx="818283" cy="9834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D0E866FC-B2F0-5386-8072-4FF40E4F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0057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7F820B-6B80-45FC-73F7-4974B43F12AE}"/>
              </a:ext>
            </a:extLst>
          </p:cNvPr>
          <p:cNvSpPr/>
          <p:nvPr/>
        </p:nvSpPr>
        <p:spPr bwMode="auto">
          <a:xfrm>
            <a:off x="9061342" y="2795169"/>
            <a:ext cx="663761" cy="9834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C1B3F6-FA1F-EEA5-2127-FBE5D47AE0AC}"/>
              </a:ext>
            </a:extLst>
          </p:cNvPr>
          <p:cNvSpPr/>
          <p:nvPr/>
        </p:nvSpPr>
        <p:spPr bwMode="auto">
          <a:xfrm>
            <a:off x="9537291" y="2821584"/>
            <a:ext cx="818283" cy="9834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809B0E-68EC-94FB-88EE-B2CAE4DC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786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C1B3F6-FA1F-EEA5-2127-FBE5D47AE0AC}"/>
              </a:ext>
            </a:extLst>
          </p:cNvPr>
          <p:cNvSpPr/>
          <p:nvPr/>
        </p:nvSpPr>
        <p:spPr bwMode="auto">
          <a:xfrm>
            <a:off x="9714272" y="2821584"/>
            <a:ext cx="818283" cy="9834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/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8153BA-4587-0D02-1F84-7CAB10D6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991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C1B3F6-FA1F-EEA5-2127-FBE5D47AE0AC}"/>
              </a:ext>
            </a:extLst>
          </p:cNvPr>
          <p:cNvSpPr/>
          <p:nvPr/>
        </p:nvSpPr>
        <p:spPr bwMode="auto">
          <a:xfrm>
            <a:off x="9714272" y="2821584"/>
            <a:ext cx="818283" cy="9834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/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/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DA19E5-77CA-3BFF-C5BE-ED430B2FF163}"/>
              </a:ext>
            </a:extLst>
          </p:cNvPr>
          <p:cNvSpPr/>
          <p:nvPr/>
        </p:nvSpPr>
        <p:spPr bwMode="auto">
          <a:xfrm>
            <a:off x="8450412" y="2923364"/>
            <a:ext cx="1263860" cy="9491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2F7889-8D94-0423-AF94-FF10BF18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748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/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/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DA19E5-77CA-3BFF-C5BE-ED430B2FF163}"/>
              </a:ext>
            </a:extLst>
          </p:cNvPr>
          <p:cNvSpPr/>
          <p:nvPr/>
        </p:nvSpPr>
        <p:spPr bwMode="auto">
          <a:xfrm>
            <a:off x="8450412" y="2923364"/>
            <a:ext cx="1263860" cy="9491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/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E21E0B-35D8-2E81-F577-EE576CFB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129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2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cs231n.github.io/assets/imagemap.jpg">
            <a:extLst>
              <a:ext uri="{FF2B5EF4-FFF2-40B4-BE49-F238E27FC236}">
                <a16:creationId xmlns:a16="http://schemas.microsoft.com/office/drawing/2014/main" id="{600C8965-7842-4D77-8989-D466D8A40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8687"/>
            <a:ext cx="9144000" cy="33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DAF3B59-2DE6-4086-9B97-223BD793AE19}"/>
              </a:ext>
            </a:extLst>
          </p:cNvPr>
          <p:cNvSpPr txBox="1">
            <a:spLocks/>
          </p:cNvSpPr>
          <p:nvPr/>
        </p:nvSpPr>
        <p:spPr>
          <a:xfrm>
            <a:off x="1069848" y="3866"/>
            <a:ext cx="10657096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classifiers – more than 2 class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427C58F-D202-448F-BC2E-B7755AF5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573" y="4250854"/>
            <a:ext cx="36290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E6587B-CEC8-4BD2-94A6-0C66AF1501D7}"/>
              </a:ext>
            </a:extLst>
          </p:cNvPr>
          <p:cNvSpPr txBox="1"/>
          <p:nvPr/>
        </p:nvSpPr>
        <p:spPr>
          <a:xfrm>
            <a:off x="2819400" y="6458819"/>
            <a:ext cx="597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cs231n, </a:t>
            </a:r>
            <a:r>
              <a:rPr lang="en-US" dirty="0">
                <a:hlinkClick r:id="rId5"/>
              </a:rPr>
              <a:t>http://cs231n.github.io/linear-classify/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394AEB9-DD4C-5653-B371-91865422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194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/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/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DA19E5-77CA-3BFF-C5BE-ED430B2FF163}"/>
              </a:ext>
            </a:extLst>
          </p:cNvPr>
          <p:cNvSpPr/>
          <p:nvPr/>
        </p:nvSpPr>
        <p:spPr bwMode="auto">
          <a:xfrm>
            <a:off x="8450412" y="2923364"/>
            <a:ext cx="1263860" cy="9491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/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0F7EE892-693F-5674-5C84-F94AB7379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800" dirty="0"/>
                  <a:t>Example: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(assume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)</a:t>
                </a:r>
                <a:r>
                  <a:rPr lang="en-US" sz="2800" dirty="0">
                    <a:cs typeface="Arial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  <a:cs typeface="Arial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,1</m:t>
                          </m:r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0F7EE892-693F-5674-5C84-F94AB737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  <a:blipFill>
                <a:blip r:embed="rId19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F914681-A7EF-0B29-59FB-917B661C80E6}"/>
              </a:ext>
            </a:extLst>
          </p:cNvPr>
          <p:cNvSpPr/>
          <p:nvPr/>
        </p:nvSpPr>
        <p:spPr bwMode="auto">
          <a:xfrm>
            <a:off x="599768" y="4579008"/>
            <a:ext cx="8988891" cy="22171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40A9A43-FE5C-EE8C-B916-ADE03202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865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/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/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DA19E5-77CA-3BFF-C5BE-ED430B2FF163}"/>
              </a:ext>
            </a:extLst>
          </p:cNvPr>
          <p:cNvSpPr/>
          <p:nvPr/>
        </p:nvSpPr>
        <p:spPr bwMode="auto">
          <a:xfrm>
            <a:off x="8450412" y="2923364"/>
            <a:ext cx="1263860" cy="9491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/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8A516C9F-5DB0-8A14-4F94-3FD971DC4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800" dirty="0"/>
                  <a:t>Example: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(assume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)</a:t>
                </a:r>
                <a:r>
                  <a:rPr lang="en-US" sz="2800" dirty="0">
                    <a:cs typeface="Arial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  <a:cs typeface="Arial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,1</m:t>
                          </m:r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=??????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8A516C9F-5DB0-8A14-4F94-3FD971DC4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  <a:blipFill>
                <a:blip r:embed="rId19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298F49F-41B0-3832-667C-0A4CD25C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0992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/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/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DA19E5-77CA-3BFF-C5BE-ED430B2FF163}"/>
              </a:ext>
            </a:extLst>
          </p:cNvPr>
          <p:cNvSpPr/>
          <p:nvPr/>
        </p:nvSpPr>
        <p:spPr bwMode="auto">
          <a:xfrm>
            <a:off x="8450412" y="2923364"/>
            <a:ext cx="1263860" cy="9491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/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8A516C9F-5DB0-8A14-4F94-3FD971DC4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800" dirty="0"/>
                  <a:t>Example: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(assume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)</a:t>
                </a:r>
                <a:r>
                  <a:rPr lang="en-US" sz="2800" dirty="0">
                    <a:cs typeface="Arial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  <a:cs typeface="Arial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,1</m:t>
                          </m:r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=??????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8A516C9F-5DB0-8A14-4F94-3FD971DC4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  <a:blipFill>
                <a:blip r:embed="rId19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77AAFA-5C35-225B-9112-114595317B80}"/>
                  </a:ext>
                </a:extLst>
              </p:cNvPr>
              <p:cNvSpPr/>
              <p:nvPr/>
            </p:nvSpPr>
            <p:spPr>
              <a:xfrm>
                <a:off x="9884372" y="4754149"/>
                <a:ext cx="2066674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77AAFA-5C35-225B-9112-114595317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372" y="4754149"/>
                <a:ext cx="2066674" cy="72789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9D4266-0285-6EC6-AB7E-7C2F4BD467D6}"/>
                  </a:ext>
                </a:extLst>
              </p:cNvPr>
              <p:cNvSpPr/>
              <p:nvPr/>
            </p:nvSpPr>
            <p:spPr>
              <a:xfrm>
                <a:off x="5616168" y="4707089"/>
                <a:ext cx="3972491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9D4266-0285-6EC6-AB7E-7C2F4BD46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168" y="4707089"/>
                <a:ext cx="3972491" cy="72789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6BD3618-7A53-5BA7-6D7D-C3FD08304876}"/>
                  </a:ext>
                </a:extLst>
              </p:cNvPr>
              <p:cNvSpPr/>
              <p:nvPr/>
            </p:nvSpPr>
            <p:spPr>
              <a:xfrm>
                <a:off x="4186750" y="4697745"/>
                <a:ext cx="1295397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6BD3618-7A53-5BA7-6D7D-C3FD08304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750" y="4697745"/>
                <a:ext cx="1295397" cy="72789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C3B2B41-11BB-FC65-3B4A-31E71ADF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2902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/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/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DA19E5-77CA-3BFF-C5BE-ED430B2FF163}"/>
              </a:ext>
            </a:extLst>
          </p:cNvPr>
          <p:cNvSpPr/>
          <p:nvPr/>
        </p:nvSpPr>
        <p:spPr bwMode="auto">
          <a:xfrm>
            <a:off x="8450412" y="2923364"/>
            <a:ext cx="1263860" cy="9491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/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8A516C9F-5DB0-8A14-4F94-3FD971DC4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800" dirty="0"/>
                  <a:t>Example: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(assume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)</a:t>
                </a:r>
                <a:r>
                  <a:rPr lang="en-US" sz="2800" dirty="0">
                    <a:cs typeface="Arial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  <a:cs typeface="Arial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,1</m:t>
                          </m:r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=??????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8A516C9F-5DB0-8A14-4F94-3FD971DC4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  <a:blipFill>
                <a:blip r:embed="rId18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77AAFA-5C35-225B-9112-114595317B80}"/>
                  </a:ext>
                </a:extLst>
              </p:cNvPr>
              <p:cNvSpPr/>
              <p:nvPr/>
            </p:nvSpPr>
            <p:spPr>
              <a:xfrm>
                <a:off x="9884372" y="4754149"/>
                <a:ext cx="2066674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=−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77AAFA-5C35-225B-9112-114595317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372" y="4754149"/>
                <a:ext cx="2066674" cy="72789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9D4266-0285-6EC6-AB7E-7C2F4BD467D6}"/>
                  </a:ext>
                </a:extLst>
              </p:cNvPr>
              <p:cNvSpPr/>
              <p:nvPr/>
            </p:nvSpPr>
            <p:spPr>
              <a:xfrm>
                <a:off x="5616168" y="4707089"/>
                <a:ext cx="3972491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9D4266-0285-6EC6-AB7E-7C2F4BD46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168" y="4707089"/>
                <a:ext cx="3972491" cy="72789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6BD3618-7A53-5BA7-6D7D-C3FD08304876}"/>
                  </a:ext>
                </a:extLst>
              </p:cNvPr>
              <p:cNvSpPr/>
              <p:nvPr/>
            </p:nvSpPr>
            <p:spPr>
              <a:xfrm>
                <a:off x="4186750" y="4697745"/>
                <a:ext cx="1295397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6BD3618-7A53-5BA7-6D7D-C3FD08304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750" y="4697745"/>
                <a:ext cx="1295397" cy="72789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2D790AE-CB87-C8B7-361B-5A0C3FDB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499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4419601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162" y="1458898"/>
                <a:ext cx="1611691" cy="67470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309" y="1627623"/>
                <a:ext cx="3992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72" y="1318165"/>
                <a:ext cx="51155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83" y="1295400"/>
                <a:ext cx="517513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47" y="870259"/>
                <a:ext cx="513025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5734217" y="1270369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  <m:r>
                        <a:rPr kumimoji="0" lang="en-US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9" y="1534180"/>
                <a:ext cx="11593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5482147" y="936963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B4E108-5734-ADE1-ABE4-2EC3942F5B7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2">
                <a:extLst>
                  <a:ext uri="{FF2B5EF4-FFF2-40B4-BE49-F238E27FC236}">
                    <a16:creationId xmlns:a16="http://schemas.microsoft.com/office/drawing/2014/main" id="{4DD8459B-9BAF-88F4-36F1-F2BC0F2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09801"/>
                <a:ext cx="9969846" cy="3744897"/>
              </a:xfr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3B65F59-17E9-7353-5BE3-FBBC764D6C44}"/>
              </a:ext>
            </a:extLst>
          </p:cNvPr>
          <p:cNvSpPr/>
          <p:nvPr/>
        </p:nvSpPr>
        <p:spPr bwMode="auto">
          <a:xfrm>
            <a:off x="2045107" y="2207344"/>
            <a:ext cx="3886200" cy="457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/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2F912-0099-53F6-97C9-52991BCC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1871733"/>
                <a:ext cx="618438" cy="6643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/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E4D8EB-F432-9AD3-38AD-56B35E027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16" y="2142396"/>
                <a:ext cx="618438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/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7CE8D3-4082-6106-866A-BDE5E9DB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86" y="1913796"/>
                <a:ext cx="613117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DA19E5-77CA-3BFF-C5BE-ED430B2FF163}"/>
              </a:ext>
            </a:extLst>
          </p:cNvPr>
          <p:cNvSpPr/>
          <p:nvPr/>
        </p:nvSpPr>
        <p:spPr bwMode="auto">
          <a:xfrm>
            <a:off x="8450412" y="2923364"/>
            <a:ext cx="1263860" cy="9491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/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03311C-1002-3615-69F5-DD3BFA070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76" y="2142396"/>
                <a:ext cx="647100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8A516C9F-5DB0-8A14-4F94-3FD971DC4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800" dirty="0"/>
                  <a:t>Example: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(assume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)</a:t>
                </a:r>
                <a:r>
                  <a:rPr lang="en-US" sz="2800" dirty="0">
                    <a:cs typeface="Arial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  <a:cs typeface="Arial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,1</m:t>
                          </m:r>
                        </m:e>
                      </m:d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8A516C9F-5DB0-8A14-4F94-3FD971DC4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39" y="3982064"/>
                <a:ext cx="9969846" cy="2792363"/>
              </a:xfrm>
              <a:prstGeom prst="rect">
                <a:avLst/>
              </a:prstGeom>
              <a:blipFill>
                <a:blip r:embed="rId18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77AAFA-5C35-225B-9112-114595317B80}"/>
                  </a:ext>
                </a:extLst>
              </p:cNvPr>
              <p:cNvSpPr/>
              <p:nvPr/>
            </p:nvSpPr>
            <p:spPr>
              <a:xfrm>
                <a:off x="9884372" y="4754149"/>
                <a:ext cx="2066674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=−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77AAFA-5C35-225B-9112-114595317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372" y="4754149"/>
                <a:ext cx="2066674" cy="72789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9D4266-0285-6EC6-AB7E-7C2F4BD467D6}"/>
                  </a:ext>
                </a:extLst>
              </p:cNvPr>
              <p:cNvSpPr/>
              <p:nvPr/>
            </p:nvSpPr>
            <p:spPr>
              <a:xfrm>
                <a:off x="5616168" y="4707089"/>
                <a:ext cx="3972491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9D4266-0285-6EC6-AB7E-7C2F4BD46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168" y="4707089"/>
                <a:ext cx="3972491" cy="72789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6BD3618-7A53-5BA7-6D7D-C3FD08304876}"/>
                  </a:ext>
                </a:extLst>
              </p:cNvPr>
              <p:cNvSpPr/>
              <p:nvPr/>
            </p:nvSpPr>
            <p:spPr>
              <a:xfrm>
                <a:off x="4186750" y="4697745"/>
                <a:ext cx="1295397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6BD3618-7A53-5BA7-6D7D-C3FD08304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750" y="4697745"/>
                <a:ext cx="1295397" cy="72789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E6A9723-E0FF-1558-B108-A1736D0A8AA8}"/>
              </a:ext>
            </a:extLst>
          </p:cNvPr>
          <p:cNvSpPr/>
          <p:nvPr/>
        </p:nvSpPr>
        <p:spPr bwMode="auto">
          <a:xfrm>
            <a:off x="5032878" y="4697367"/>
            <a:ext cx="449269" cy="7473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A2C38A7C-C351-BBC3-CFC2-3F708AC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599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33600" y="3087109"/>
                <a:ext cx="7772400" cy="16112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General case:</a:t>
                </a:r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C00000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3600" y="3087109"/>
                <a:ext cx="7772400" cy="1611298"/>
              </a:xfrm>
              <a:blipFill>
                <a:blip r:embed="rId2"/>
                <a:stretch>
                  <a:fillRect l="-1569" t="-6792" b="-14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5"/>
                <a:stretch>
                  <a:fillRect l="-11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610561" y="1383268"/>
                <a:ext cx="725519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61" y="1383268"/>
                <a:ext cx="725519" cy="424796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82263" y="1307068"/>
                <a:ext cx="480260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63" y="1307068"/>
                <a:ext cx="480260" cy="424796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4C2F4BF-9A11-4246-8DEB-A267480254B0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/>
              <p:nvPr/>
            </p:nvSpPr>
            <p:spPr>
              <a:xfrm>
                <a:off x="4724401" y="838200"/>
                <a:ext cx="513025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1" y="838200"/>
                <a:ext cx="513025" cy="424796"/>
              </a:xfrm>
              <a:prstGeom prst="rect">
                <a:avLst/>
              </a:prstGeom>
              <a:blipFill>
                <a:blip r:embed="rId11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F7ACFE-192F-7E40-B154-80DC7B1B02B2}"/>
              </a:ext>
            </a:extLst>
          </p:cNvPr>
          <p:cNvCxnSpPr>
            <a:cxnSpLocks/>
            <a:stCxn id="40" idx="2"/>
          </p:cNvCxnSpPr>
          <p:nvPr/>
        </p:nvCxnSpPr>
        <p:spPr bwMode="auto">
          <a:xfrm flipH="1">
            <a:off x="4976471" y="1262996"/>
            <a:ext cx="4443" cy="173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12"/>
                <a:stretch>
                  <a:fillRect l="-2381"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B1CA3-6238-3347-A015-6E42000C1DD5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/>
              <p:nvPr/>
            </p:nvSpPr>
            <p:spPr>
              <a:xfrm>
                <a:off x="4189473" y="867772"/>
                <a:ext cx="618439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73" y="867772"/>
                <a:ext cx="618439" cy="697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4CE353BD-924F-7245-B3DD-E83961BAF6DB}"/>
              </a:ext>
            </a:extLst>
          </p:cNvPr>
          <p:cNvSpPr/>
          <p:nvPr/>
        </p:nvSpPr>
        <p:spPr bwMode="auto">
          <a:xfrm>
            <a:off x="4724400" y="914402"/>
            <a:ext cx="444450" cy="29313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9DC6A8-41BF-DB4A-90EE-8569658C0680}"/>
              </a:ext>
            </a:extLst>
          </p:cNvPr>
          <p:cNvSpPr txBox="1"/>
          <p:nvPr/>
        </p:nvSpPr>
        <p:spPr>
          <a:xfrm>
            <a:off x="3108604" y="16608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643E61F-20A7-B505-A6F5-E7F4AE3230F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5D05F-92E5-A81D-A919-C505098D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713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33600" y="3087109"/>
                <a:ext cx="7772400" cy="16112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General case:</a:t>
                </a:r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C00000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3600" y="3087109"/>
                <a:ext cx="7772400" cy="1611298"/>
              </a:xfrm>
              <a:blipFill>
                <a:blip r:embed="rId2"/>
                <a:stretch>
                  <a:fillRect l="-1569" t="-6792" b="-14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5"/>
                <a:stretch>
                  <a:fillRect l="-11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610561" y="1383268"/>
                <a:ext cx="725519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61" y="1383268"/>
                <a:ext cx="725519" cy="424796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82263" y="1307068"/>
                <a:ext cx="480260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63" y="1307068"/>
                <a:ext cx="480260" cy="424796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4C2F4BF-9A11-4246-8DEB-A267480254B0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/>
              <p:nvPr/>
            </p:nvSpPr>
            <p:spPr>
              <a:xfrm>
                <a:off x="4724401" y="838200"/>
                <a:ext cx="513025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1" y="838200"/>
                <a:ext cx="513025" cy="424796"/>
              </a:xfrm>
              <a:prstGeom prst="rect">
                <a:avLst/>
              </a:prstGeom>
              <a:blipFill>
                <a:blip r:embed="rId11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F7ACFE-192F-7E40-B154-80DC7B1B02B2}"/>
              </a:ext>
            </a:extLst>
          </p:cNvPr>
          <p:cNvCxnSpPr>
            <a:cxnSpLocks/>
            <a:stCxn id="40" idx="2"/>
          </p:cNvCxnSpPr>
          <p:nvPr/>
        </p:nvCxnSpPr>
        <p:spPr bwMode="auto">
          <a:xfrm flipH="1">
            <a:off x="4976471" y="1262996"/>
            <a:ext cx="4443" cy="173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12"/>
                <a:stretch>
                  <a:fillRect l="-2381"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B1CA3-6238-3347-A015-6E42000C1DD5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/>
              <p:nvPr/>
            </p:nvSpPr>
            <p:spPr>
              <a:xfrm>
                <a:off x="4189473" y="867772"/>
                <a:ext cx="618439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73" y="867772"/>
                <a:ext cx="618439" cy="697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4CE353BD-924F-7245-B3DD-E83961BAF6DB}"/>
              </a:ext>
            </a:extLst>
          </p:cNvPr>
          <p:cNvSpPr/>
          <p:nvPr/>
        </p:nvSpPr>
        <p:spPr bwMode="auto">
          <a:xfrm>
            <a:off x="4724400" y="914402"/>
            <a:ext cx="444450" cy="29313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9DC6A8-41BF-DB4A-90EE-8569658C0680}"/>
              </a:ext>
            </a:extLst>
          </p:cNvPr>
          <p:cNvSpPr txBox="1"/>
          <p:nvPr/>
        </p:nvSpPr>
        <p:spPr>
          <a:xfrm>
            <a:off x="3108604" y="16608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643E61F-20A7-B505-A6F5-E7F4AE3230F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EA0480-C8D0-7FAF-F55B-93AE076166DF}"/>
                  </a:ext>
                </a:extLst>
              </p:cNvPr>
              <p:cNvSpPr/>
              <p:nvPr/>
            </p:nvSpPr>
            <p:spPr>
              <a:xfrm>
                <a:off x="8497516" y="2066196"/>
                <a:ext cx="64755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EA0480-C8D0-7FAF-F55B-93AE07616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2066196"/>
                <a:ext cx="647550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EF3278-9727-B4CA-38C4-BBEB8C55587A}"/>
                  </a:ext>
                </a:extLst>
              </p:cNvPr>
              <p:cNvSpPr/>
              <p:nvPr/>
            </p:nvSpPr>
            <p:spPr>
              <a:xfrm>
                <a:off x="7173080" y="2232753"/>
                <a:ext cx="86716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EF3278-9727-B4CA-38C4-BBEB8C555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080" y="2232753"/>
                <a:ext cx="867160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F801C94-F46F-E05D-C66B-C6E1654BD8E8}"/>
                  </a:ext>
                </a:extLst>
              </p:cNvPr>
              <p:cNvSpPr/>
              <p:nvPr/>
            </p:nvSpPr>
            <p:spPr>
              <a:xfrm>
                <a:off x="6400800" y="2057401"/>
                <a:ext cx="86716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F801C94-F46F-E05D-C66B-C6E1654BD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057401"/>
                <a:ext cx="867160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82BEF-6EBE-C835-C8CA-C66936E6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70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33600" y="3087109"/>
                <a:ext cx="7772400" cy="16112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General case:</a:t>
                </a:r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C00000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3600" y="3087109"/>
                <a:ext cx="7772400" cy="1611298"/>
              </a:xfrm>
              <a:blipFill>
                <a:blip r:embed="rId2"/>
                <a:stretch>
                  <a:fillRect l="-1569" t="-6792" b="-14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5"/>
                <a:stretch>
                  <a:fillRect l="-11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610561" y="1383268"/>
                <a:ext cx="725519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61" y="1383268"/>
                <a:ext cx="725519" cy="424796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82263" y="1307068"/>
                <a:ext cx="480260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63" y="1307068"/>
                <a:ext cx="480260" cy="424796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4C2F4BF-9A11-4246-8DEB-A267480254B0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/>
              <p:nvPr/>
            </p:nvSpPr>
            <p:spPr>
              <a:xfrm>
                <a:off x="4724401" y="838200"/>
                <a:ext cx="513025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1" y="838200"/>
                <a:ext cx="513025" cy="424796"/>
              </a:xfrm>
              <a:prstGeom prst="rect">
                <a:avLst/>
              </a:prstGeom>
              <a:blipFill>
                <a:blip r:embed="rId11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F7ACFE-192F-7E40-B154-80DC7B1B02B2}"/>
              </a:ext>
            </a:extLst>
          </p:cNvPr>
          <p:cNvCxnSpPr>
            <a:cxnSpLocks/>
            <a:stCxn id="40" idx="2"/>
          </p:cNvCxnSpPr>
          <p:nvPr/>
        </p:nvCxnSpPr>
        <p:spPr bwMode="auto">
          <a:xfrm flipH="1">
            <a:off x="4976471" y="1262996"/>
            <a:ext cx="4443" cy="173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12"/>
                <a:stretch>
                  <a:fillRect l="-2381"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B1CA3-6238-3347-A015-6E42000C1DD5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/>
              <p:nvPr/>
            </p:nvSpPr>
            <p:spPr>
              <a:xfrm>
                <a:off x="4189473" y="867772"/>
                <a:ext cx="618439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73" y="867772"/>
                <a:ext cx="618439" cy="697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4CE353BD-924F-7245-B3DD-E83961BAF6DB}"/>
              </a:ext>
            </a:extLst>
          </p:cNvPr>
          <p:cNvSpPr/>
          <p:nvPr/>
        </p:nvSpPr>
        <p:spPr bwMode="auto">
          <a:xfrm>
            <a:off x="4724400" y="914402"/>
            <a:ext cx="444450" cy="29313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9DC6A8-41BF-DB4A-90EE-8569658C0680}"/>
              </a:ext>
            </a:extLst>
          </p:cNvPr>
          <p:cNvSpPr txBox="1"/>
          <p:nvPr/>
        </p:nvSpPr>
        <p:spPr>
          <a:xfrm>
            <a:off x="3108604" y="16608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643E61F-20A7-B505-A6F5-E7F4AE3230F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EA0480-C8D0-7FAF-F55B-93AE076166DF}"/>
                  </a:ext>
                </a:extLst>
              </p:cNvPr>
              <p:cNvSpPr/>
              <p:nvPr/>
            </p:nvSpPr>
            <p:spPr>
              <a:xfrm>
                <a:off x="8497516" y="2066196"/>
                <a:ext cx="64755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EA0480-C8D0-7FAF-F55B-93AE07616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2066196"/>
                <a:ext cx="647550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EF3278-9727-B4CA-38C4-BBEB8C55587A}"/>
                  </a:ext>
                </a:extLst>
              </p:cNvPr>
              <p:cNvSpPr/>
              <p:nvPr/>
            </p:nvSpPr>
            <p:spPr>
              <a:xfrm>
                <a:off x="7173080" y="2232753"/>
                <a:ext cx="86716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EF3278-9727-B4CA-38C4-BBEB8C555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080" y="2232753"/>
                <a:ext cx="867160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F801C94-F46F-E05D-C66B-C6E1654BD8E8}"/>
                  </a:ext>
                </a:extLst>
              </p:cNvPr>
              <p:cNvSpPr/>
              <p:nvPr/>
            </p:nvSpPr>
            <p:spPr>
              <a:xfrm>
                <a:off x="6400800" y="2057401"/>
                <a:ext cx="86716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F801C94-F46F-E05D-C66B-C6E1654BD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057401"/>
                <a:ext cx="867160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AB027C-F6DA-7182-A7AA-F4D677903CCD}"/>
                  </a:ext>
                </a:extLst>
              </p:cNvPr>
              <p:cNvSpPr/>
              <p:nvPr/>
            </p:nvSpPr>
            <p:spPr>
              <a:xfrm>
                <a:off x="5682108" y="2085530"/>
                <a:ext cx="584454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AB027C-F6DA-7182-A7AA-F4D677903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108" y="2085530"/>
                <a:ext cx="584454" cy="697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4F51EC-F5AC-F718-6B9E-8531F7A5250C}"/>
                  </a:ext>
                </a:extLst>
              </p:cNvPr>
              <p:cNvSpPr/>
              <p:nvPr/>
            </p:nvSpPr>
            <p:spPr>
              <a:xfrm>
                <a:off x="4710996" y="5054598"/>
                <a:ext cx="2985204" cy="1404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Upstream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4F51EC-F5AC-F718-6B9E-8531F7A52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96" y="5054598"/>
                <a:ext cx="2985204" cy="1404102"/>
              </a:xfrm>
              <a:prstGeom prst="rect">
                <a:avLst/>
              </a:prstGeom>
              <a:blipFill>
                <a:blip r:embed="rId19"/>
                <a:stretch>
                  <a:fillRect t="-3043" r="-8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F8C5526-50A4-C71B-1343-88D998E8CE0F}"/>
              </a:ext>
            </a:extLst>
          </p:cNvPr>
          <p:cNvSpPr/>
          <p:nvPr/>
        </p:nvSpPr>
        <p:spPr bwMode="auto">
          <a:xfrm>
            <a:off x="4505632" y="3817746"/>
            <a:ext cx="3448665" cy="121636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0CFF937-4D50-9020-CB98-6B999EFC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808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36773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5734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6496749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8495486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33600" y="3087109"/>
                <a:ext cx="7772400" cy="16112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b="0" dirty="0">
                    <a:solidFill>
                      <a:schemeClr val="tx1"/>
                    </a:solidFill>
                  </a:rPr>
                  <a:t>General case:</a:t>
                </a:r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C00000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3600" y="3087109"/>
                <a:ext cx="7772400" cy="1611298"/>
              </a:xfrm>
              <a:blipFill>
                <a:blip r:embed="rId2"/>
                <a:stretch>
                  <a:fillRect l="-1569" t="-6792" b="-14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910" y="1447801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1285" y="1458898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 l="-300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𝑙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513" y="1447801"/>
                <a:ext cx="1049263" cy="674703"/>
              </a:xfrm>
              <a:prstGeom prst="ellipse">
                <a:avLst/>
              </a:prstGeom>
              <a:blipFill>
                <a:blip r:embed="rId5"/>
                <a:stretch>
                  <a:fillRect l="-114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10050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3610561" y="1383268"/>
                <a:ext cx="725519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61" y="1383268"/>
                <a:ext cx="725519" cy="424796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5682263" y="1307068"/>
                <a:ext cx="480260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63" y="1307068"/>
                <a:ext cx="480260" cy="424796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7" y="1295400"/>
                <a:ext cx="794064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6" y="1295400"/>
                <a:ext cx="548805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𝑒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670" y="1611868"/>
                <a:ext cx="38747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4C2F4BF-9A11-4246-8DEB-A267480254B0}"/>
              </a:ext>
            </a:extLst>
          </p:cNvPr>
          <p:cNvSpPr txBox="1"/>
          <p:nvPr/>
        </p:nvSpPr>
        <p:spPr>
          <a:xfrm>
            <a:off x="6136958" y="16764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/>
              <p:nvPr/>
            </p:nvSpPr>
            <p:spPr>
              <a:xfrm>
                <a:off x="4724401" y="838200"/>
                <a:ext cx="513025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1" y="838200"/>
                <a:ext cx="513025" cy="424796"/>
              </a:xfrm>
              <a:prstGeom prst="rect">
                <a:avLst/>
              </a:prstGeom>
              <a:blipFill>
                <a:blip r:embed="rId11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F7ACFE-192F-7E40-B154-80DC7B1B02B2}"/>
              </a:ext>
            </a:extLst>
          </p:cNvPr>
          <p:cNvCxnSpPr>
            <a:cxnSpLocks/>
            <a:stCxn id="40" idx="2"/>
          </p:cNvCxnSpPr>
          <p:nvPr/>
        </p:nvCxnSpPr>
        <p:spPr bwMode="auto">
          <a:xfrm flipH="1">
            <a:off x="4976471" y="1262996"/>
            <a:ext cx="4443" cy="173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/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838200"/>
                <a:ext cx="513025" cy="400110"/>
              </a:xfrm>
              <a:prstGeom prst="rect">
                <a:avLst/>
              </a:prstGeom>
              <a:blipFill>
                <a:blip r:embed="rId12"/>
                <a:stretch>
                  <a:fillRect l="-2381" b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B1CA3-6238-3347-A015-6E42000C1DD5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7795871" y="1238310"/>
            <a:ext cx="4443" cy="197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/>
              <p:nvPr/>
            </p:nvSpPr>
            <p:spPr>
              <a:xfrm>
                <a:off x="4189473" y="867772"/>
                <a:ext cx="618439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473" y="867772"/>
                <a:ext cx="618439" cy="697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4CE353BD-924F-7245-B3DD-E83961BAF6DB}"/>
              </a:ext>
            </a:extLst>
          </p:cNvPr>
          <p:cNvSpPr/>
          <p:nvPr/>
        </p:nvSpPr>
        <p:spPr bwMode="auto">
          <a:xfrm>
            <a:off x="4724400" y="914402"/>
            <a:ext cx="444450" cy="29313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9DC6A8-41BF-DB4A-90EE-8569658C0680}"/>
              </a:ext>
            </a:extLst>
          </p:cNvPr>
          <p:cNvSpPr txBox="1"/>
          <p:nvPr/>
        </p:nvSpPr>
        <p:spPr>
          <a:xfrm>
            <a:off x="3108604" y="16608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643E61F-20A7-B505-A6F5-E7F4AE3230F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EA0480-C8D0-7FAF-F55B-93AE076166DF}"/>
                  </a:ext>
                </a:extLst>
              </p:cNvPr>
              <p:cNvSpPr/>
              <p:nvPr/>
            </p:nvSpPr>
            <p:spPr>
              <a:xfrm>
                <a:off x="8497516" y="2066196"/>
                <a:ext cx="64755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EA0480-C8D0-7FAF-F55B-93AE07616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516" y="2066196"/>
                <a:ext cx="647550" cy="6643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EF3278-9727-B4CA-38C4-BBEB8C55587A}"/>
                  </a:ext>
                </a:extLst>
              </p:cNvPr>
              <p:cNvSpPr/>
              <p:nvPr/>
            </p:nvSpPr>
            <p:spPr>
              <a:xfrm>
                <a:off x="7173080" y="2232753"/>
                <a:ext cx="86716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EF3278-9727-B4CA-38C4-BBEB8C555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080" y="2232753"/>
                <a:ext cx="867160" cy="6643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F801C94-F46F-E05D-C66B-C6E1654BD8E8}"/>
                  </a:ext>
                </a:extLst>
              </p:cNvPr>
              <p:cNvSpPr/>
              <p:nvPr/>
            </p:nvSpPr>
            <p:spPr>
              <a:xfrm>
                <a:off x="6400800" y="2057401"/>
                <a:ext cx="86716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𝐾</m:t>
                              </m:r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F801C94-F46F-E05D-C66B-C6E1654BD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057401"/>
                <a:ext cx="867160" cy="6643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AB027C-F6DA-7182-A7AA-F4D677903CCD}"/>
                  </a:ext>
                </a:extLst>
              </p:cNvPr>
              <p:cNvSpPr/>
              <p:nvPr/>
            </p:nvSpPr>
            <p:spPr>
              <a:xfrm>
                <a:off x="5682108" y="2085530"/>
                <a:ext cx="584454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AB027C-F6DA-7182-A7AA-F4D677903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108" y="2085530"/>
                <a:ext cx="584454" cy="697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4F51EC-F5AC-F718-6B9E-8531F7A5250C}"/>
                  </a:ext>
                </a:extLst>
              </p:cNvPr>
              <p:cNvSpPr/>
              <p:nvPr/>
            </p:nvSpPr>
            <p:spPr>
              <a:xfrm>
                <a:off x="4710996" y="5054598"/>
                <a:ext cx="2985204" cy="1404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Upstream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4F51EC-F5AC-F718-6B9E-8531F7A52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96" y="5054598"/>
                <a:ext cx="2985204" cy="1404102"/>
              </a:xfrm>
              <a:prstGeom prst="rect">
                <a:avLst/>
              </a:prstGeom>
              <a:blipFill>
                <a:blip r:embed="rId19"/>
                <a:stretch>
                  <a:fillRect t="-3043" r="-8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F8C5526-50A4-C71B-1343-88D998E8CE0F}"/>
              </a:ext>
            </a:extLst>
          </p:cNvPr>
          <p:cNvSpPr/>
          <p:nvPr/>
        </p:nvSpPr>
        <p:spPr bwMode="auto">
          <a:xfrm>
            <a:off x="4505632" y="3817746"/>
            <a:ext cx="3448665" cy="121636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02CB60D-655A-4E4E-12AA-420E9C0AFE04}"/>
                  </a:ext>
                </a:extLst>
              </p:cNvPr>
              <p:cNvSpPr/>
              <p:nvPr/>
            </p:nvSpPr>
            <p:spPr>
              <a:xfrm>
                <a:off x="5034184" y="2263235"/>
                <a:ext cx="618439" cy="705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02CB60D-655A-4E4E-12AA-420E9C0AF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184" y="2263235"/>
                <a:ext cx="618439" cy="70512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9BB3096-FE91-6C61-BED8-9AD953299DE2}"/>
              </a:ext>
            </a:extLst>
          </p:cNvPr>
          <p:cNvSpPr/>
          <p:nvPr/>
        </p:nvSpPr>
        <p:spPr>
          <a:xfrm>
            <a:off x="7797238" y="5054599"/>
            <a:ext cx="1346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Local gradient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9900CC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5CEA6B0-25BD-9BE2-30E9-79E03379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216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40BC23-EB8E-DA47-906F-0C3BC37A080A}"/>
              </a:ext>
            </a:extLst>
          </p:cNvPr>
          <p:cNvCxnSpPr>
            <a:cxnSpLocks/>
            <a:endCxn id="27" idx="3"/>
          </p:cNvCxnSpPr>
          <p:nvPr/>
        </p:nvCxnSpPr>
        <p:spPr bwMode="auto">
          <a:xfrm flipV="1">
            <a:off x="2659785" y="4839992"/>
            <a:ext cx="2642710" cy="546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5BFCF8-6729-AB43-BE03-D5C5C587881A}"/>
              </a:ext>
            </a:extLst>
          </p:cNvPr>
          <p:cNvCxnSpPr/>
          <p:nvPr/>
        </p:nvCxnSpPr>
        <p:spPr bwMode="auto">
          <a:xfrm>
            <a:off x="8489237" y="4016687"/>
            <a:ext cx="12715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D6FA7A-122F-A54F-96FF-B885E3965718}"/>
              </a:ext>
            </a:extLst>
          </p:cNvPr>
          <p:cNvSpPr/>
          <p:nvPr/>
        </p:nvSpPr>
        <p:spPr bwMode="auto">
          <a:xfrm>
            <a:off x="4709394" y="2758689"/>
            <a:ext cx="4049951" cy="243839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/>
              <p:nvPr/>
            </p:nvSpPr>
            <p:spPr>
              <a:xfrm>
                <a:off x="1812060" y="5197088"/>
                <a:ext cx="1159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060" y="5197088"/>
                <a:ext cx="1159741" cy="584775"/>
              </a:xfrm>
              <a:prstGeom prst="rect">
                <a:avLst/>
              </a:prstGeom>
              <a:blipFill>
                <a:blip r:embed="rId2"/>
                <a:stretch>
                  <a:fillRect l="-21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/>
              <p:nvPr/>
            </p:nvSpPr>
            <p:spPr>
              <a:xfrm>
                <a:off x="9858716" y="3733801"/>
                <a:ext cx="7330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716" y="3733801"/>
                <a:ext cx="733085" cy="584775"/>
              </a:xfrm>
              <a:prstGeom prst="rect">
                <a:avLst/>
              </a:prstGeom>
              <a:blipFill>
                <a:blip r:embed="rId3"/>
                <a:stretch>
                  <a:fillRect l="-508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AA4636-B810-394B-AC67-056366B60504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2659785" y="2226119"/>
            <a:ext cx="2642710" cy="889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/>
              <p:nvPr/>
            </p:nvSpPr>
            <p:spPr>
              <a:xfrm>
                <a:off x="6367750" y="3573960"/>
                <a:ext cx="84850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50" y="3573960"/>
                <a:ext cx="848502" cy="769441"/>
              </a:xfrm>
              <a:prstGeom prst="rect">
                <a:avLst/>
              </a:prstGeom>
              <a:blipFill>
                <a:blip r:embed="rId6"/>
                <a:stretch>
                  <a:fillRect l="-8824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/>
              <p:nvPr/>
            </p:nvSpPr>
            <p:spPr>
              <a:xfrm>
                <a:off x="1573843" y="1684409"/>
                <a:ext cx="12078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843" y="1684409"/>
                <a:ext cx="1207882" cy="584775"/>
              </a:xfrm>
              <a:prstGeom prst="rect">
                <a:avLst/>
              </a:prstGeom>
              <a:blipFill>
                <a:blip r:embed="rId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542881-AE02-2645-801D-1F76337F084F}"/>
              </a:ext>
            </a:extLst>
          </p:cNvPr>
          <p:cNvCxnSpPr>
            <a:cxnSpLocks/>
          </p:cNvCxnSpPr>
          <p:nvPr/>
        </p:nvCxnSpPr>
        <p:spPr bwMode="auto">
          <a:xfrm>
            <a:off x="8123557" y="60960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EBC94F-2D01-3B45-A311-D701BEDB6003}"/>
              </a:ext>
            </a:extLst>
          </p:cNvPr>
          <p:cNvSpPr txBox="1"/>
          <p:nvPr/>
        </p:nvSpPr>
        <p:spPr>
          <a:xfrm>
            <a:off x="8915400" y="58674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Forward pass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C48F40-A4FA-884C-81F4-425E790588B4}"/>
              </a:ext>
            </a:extLst>
          </p:cNvPr>
          <p:cNvCxnSpPr>
            <a:cxnSpLocks/>
          </p:cNvCxnSpPr>
          <p:nvPr/>
        </p:nvCxnSpPr>
        <p:spPr bwMode="auto">
          <a:xfrm flipH="1">
            <a:off x="8098250" y="64008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2B8295-D6E4-794A-88C3-789603742BAA}"/>
              </a:ext>
            </a:extLst>
          </p:cNvPr>
          <p:cNvSpPr txBox="1"/>
          <p:nvPr/>
        </p:nvSpPr>
        <p:spPr>
          <a:xfrm>
            <a:off x="8915401" y="61722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Backward pass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63A7078-AA35-82DE-543C-89C7874F9E04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 summary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D441FD1-4754-991A-4D16-55FCAD54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139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8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71301" y="4835344"/>
            <a:ext cx="98351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all of its pixels flattened out to a single column vector of shape [D x 1].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06" y="4945568"/>
            <a:ext cx="274320" cy="21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71301" y="5324327"/>
            <a:ext cx="9835131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Matrix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(of size [K x D]), and vector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(of size [K x 1]) are the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the number of classes.</a:t>
            </a:r>
          </a:p>
        </p:txBody>
      </p:sp>
      <p:pic>
        <p:nvPicPr>
          <p:cNvPr id="10" name="Picture 2" descr="http://cs231n.github.io/assets/imagemap.jpg">
            <a:extLst>
              <a:ext uri="{FF2B5EF4-FFF2-40B4-BE49-F238E27FC236}">
                <a16:creationId xmlns:a16="http://schemas.microsoft.com/office/drawing/2014/main" id="{0299A1E9-4A38-46E3-BE76-2AC076C6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8687"/>
            <a:ext cx="9144000" cy="33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634AEF-FD7E-442B-A1DB-78A828CD1C60}"/>
              </a:ext>
            </a:extLst>
          </p:cNvPr>
          <p:cNvSpPr txBox="1">
            <a:spLocks/>
          </p:cNvSpPr>
          <p:nvPr/>
        </p:nvSpPr>
        <p:spPr>
          <a:xfrm>
            <a:off x="1069848" y="3866"/>
            <a:ext cx="10657096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classifiers – more than 2 class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8B13702-DB27-46FB-B0CB-276F5129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6" y="4250854"/>
            <a:ext cx="36290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33AA5A-32B3-4180-ABBA-3F908C4207F9}"/>
              </a:ext>
            </a:extLst>
          </p:cNvPr>
          <p:cNvSpPr txBox="1"/>
          <p:nvPr/>
        </p:nvSpPr>
        <p:spPr>
          <a:xfrm>
            <a:off x="2819400" y="6458819"/>
            <a:ext cx="597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cs231n, </a:t>
            </a:r>
            <a:r>
              <a:rPr lang="en-US" dirty="0">
                <a:hlinkClick r:id="rId6"/>
              </a:rPr>
              <a:t>http://cs231n.github.io/linear-classify/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1823BD-A59B-209C-4FC5-DCB610BA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3169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40BC23-EB8E-DA47-906F-0C3BC37A080A}"/>
              </a:ext>
            </a:extLst>
          </p:cNvPr>
          <p:cNvCxnSpPr>
            <a:cxnSpLocks/>
            <a:endCxn id="27" idx="3"/>
          </p:cNvCxnSpPr>
          <p:nvPr/>
        </p:nvCxnSpPr>
        <p:spPr bwMode="auto">
          <a:xfrm flipV="1">
            <a:off x="2659784" y="4839992"/>
            <a:ext cx="2642710" cy="546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5BFCF8-6729-AB43-BE03-D5C5C587881A}"/>
              </a:ext>
            </a:extLst>
          </p:cNvPr>
          <p:cNvCxnSpPr/>
          <p:nvPr/>
        </p:nvCxnSpPr>
        <p:spPr bwMode="auto">
          <a:xfrm>
            <a:off x="8489237" y="4016687"/>
            <a:ext cx="12715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D6FA7A-122F-A54F-96FF-B885E3965718}"/>
              </a:ext>
            </a:extLst>
          </p:cNvPr>
          <p:cNvSpPr/>
          <p:nvPr/>
        </p:nvSpPr>
        <p:spPr bwMode="auto">
          <a:xfrm>
            <a:off x="4709393" y="2758689"/>
            <a:ext cx="4049951" cy="243839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/>
              <p:nvPr/>
            </p:nvSpPr>
            <p:spPr>
              <a:xfrm>
                <a:off x="1812060" y="5197088"/>
                <a:ext cx="1159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060" y="5197088"/>
                <a:ext cx="1159741" cy="584775"/>
              </a:xfrm>
              <a:prstGeom prst="rect">
                <a:avLst/>
              </a:prstGeom>
              <a:blipFill>
                <a:blip r:embed="rId2"/>
                <a:stretch>
                  <a:fillRect l="-21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/>
              <p:nvPr/>
            </p:nvSpPr>
            <p:spPr>
              <a:xfrm>
                <a:off x="9858716" y="3733801"/>
                <a:ext cx="7330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716" y="3733801"/>
                <a:ext cx="733085" cy="584775"/>
              </a:xfrm>
              <a:prstGeom prst="rect">
                <a:avLst/>
              </a:prstGeom>
              <a:blipFill>
                <a:blip r:embed="rId3"/>
                <a:stretch>
                  <a:fillRect l="-508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/>
              <p:nvPr/>
            </p:nvSpPr>
            <p:spPr>
              <a:xfrm>
                <a:off x="8272750" y="1993656"/>
                <a:ext cx="2242850" cy="1617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Upstream gradient: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50" y="1993656"/>
                <a:ext cx="2242850" cy="1617174"/>
              </a:xfrm>
              <a:prstGeom prst="rect">
                <a:avLst/>
              </a:prstGeom>
              <a:blipFill>
                <a:blip r:embed="rId4"/>
                <a:stretch>
                  <a:fillRect t="-2344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C4F812-F7EB-2C44-9A66-1124083B33EA}"/>
              </a:ext>
            </a:extLst>
          </p:cNvPr>
          <p:cNvCxnSpPr>
            <a:cxnSpLocks/>
          </p:cNvCxnSpPr>
          <p:nvPr/>
        </p:nvCxnSpPr>
        <p:spPr bwMode="auto">
          <a:xfrm flipH="1">
            <a:off x="8759344" y="3733800"/>
            <a:ext cx="10014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AA4636-B810-394B-AC67-056366B60504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2659784" y="2226119"/>
            <a:ext cx="2642710" cy="889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/>
              <p:nvPr/>
            </p:nvSpPr>
            <p:spPr>
              <a:xfrm>
                <a:off x="6367750" y="3573960"/>
                <a:ext cx="84850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50" y="3573960"/>
                <a:ext cx="848502" cy="769441"/>
              </a:xfrm>
              <a:prstGeom prst="rect">
                <a:avLst/>
              </a:prstGeom>
              <a:blipFill>
                <a:blip r:embed="rId6"/>
                <a:stretch>
                  <a:fillRect l="-8824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/>
              <p:nvPr/>
            </p:nvSpPr>
            <p:spPr>
              <a:xfrm>
                <a:off x="1573843" y="1684409"/>
                <a:ext cx="12078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843" y="1684409"/>
                <a:ext cx="1207882" cy="584775"/>
              </a:xfrm>
              <a:prstGeom prst="rect">
                <a:avLst/>
              </a:prstGeom>
              <a:blipFill>
                <a:blip r:embed="rId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542881-AE02-2645-801D-1F76337F084F}"/>
              </a:ext>
            </a:extLst>
          </p:cNvPr>
          <p:cNvCxnSpPr>
            <a:cxnSpLocks/>
          </p:cNvCxnSpPr>
          <p:nvPr/>
        </p:nvCxnSpPr>
        <p:spPr bwMode="auto">
          <a:xfrm>
            <a:off x="8123557" y="60960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EBC94F-2D01-3B45-A311-D701BEDB6003}"/>
              </a:ext>
            </a:extLst>
          </p:cNvPr>
          <p:cNvSpPr txBox="1"/>
          <p:nvPr/>
        </p:nvSpPr>
        <p:spPr>
          <a:xfrm>
            <a:off x="8915400" y="58674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Forward pass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C48F40-A4FA-884C-81F4-425E790588B4}"/>
              </a:ext>
            </a:extLst>
          </p:cNvPr>
          <p:cNvCxnSpPr>
            <a:cxnSpLocks/>
          </p:cNvCxnSpPr>
          <p:nvPr/>
        </p:nvCxnSpPr>
        <p:spPr bwMode="auto">
          <a:xfrm flipH="1">
            <a:off x="8098250" y="64008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2B8295-D6E4-794A-88C3-789603742BAA}"/>
              </a:ext>
            </a:extLst>
          </p:cNvPr>
          <p:cNvSpPr txBox="1"/>
          <p:nvPr/>
        </p:nvSpPr>
        <p:spPr>
          <a:xfrm>
            <a:off x="8915401" y="61722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Backward pass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2BEE51B-2CC4-4A85-80E3-F52B43F5350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 summary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397824-93E1-2FC7-3A2C-AD1E3F26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115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40BC23-EB8E-DA47-906F-0C3BC37A080A}"/>
              </a:ext>
            </a:extLst>
          </p:cNvPr>
          <p:cNvCxnSpPr>
            <a:cxnSpLocks/>
            <a:endCxn id="27" idx="3"/>
          </p:cNvCxnSpPr>
          <p:nvPr/>
        </p:nvCxnSpPr>
        <p:spPr bwMode="auto">
          <a:xfrm flipV="1">
            <a:off x="2659785" y="4839992"/>
            <a:ext cx="2642710" cy="546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5BFCF8-6729-AB43-BE03-D5C5C587881A}"/>
              </a:ext>
            </a:extLst>
          </p:cNvPr>
          <p:cNvCxnSpPr/>
          <p:nvPr/>
        </p:nvCxnSpPr>
        <p:spPr bwMode="auto">
          <a:xfrm>
            <a:off x="8489237" y="4016687"/>
            <a:ext cx="12715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D6FA7A-122F-A54F-96FF-B885E3965718}"/>
              </a:ext>
            </a:extLst>
          </p:cNvPr>
          <p:cNvSpPr/>
          <p:nvPr/>
        </p:nvSpPr>
        <p:spPr bwMode="auto">
          <a:xfrm>
            <a:off x="4709394" y="2758689"/>
            <a:ext cx="4049951" cy="243839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/>
              <p:nvPr/>
            </p:nvSpPr>
            <p:spPr>
              <a:xfrm>
                <a:off x="1812060" y="5197088"/>
                <a:ext cx="1159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060" y="5197088"/>
                <a:ext cx="1159741" cy="584775"/>
              </a:xfrm>
              <a:prstGeom prst="rect">
                <a:avLst/>
              </a:prstGeom>
              <a:blipFill>
                <a:blip r:embed="rId2"/>
                <a:stretch>
                  <a:fillRect l="-21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/>
              <p:nvPr/>
            </p:nvSpPr>
            <p:spPr>
              <a:xfrm>
                <a:off x="9858716" y="3733801"/>
                <a:ext cx="7330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716" y="3733801"/>
                <a:ext cx="733085" cy="584775"/>
              </a:xfrm>
              <a:prstGeom prst="rect">
                <a:avLst/>
              </a:prstGeom>
              <a:blipFill>
                <a:blip r:embed="rId3"/>
                <a:stretch>
                  <a:fillRect l="-508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/>
              <p:nvPr/>
            </p:nvSpPr>
            <p:spPr>
              <a:xfrm>
                <a:off x="8272750" y="1993656"/>
                <a:ext cx="2242850" cy="1617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Upstream gradient: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50" y="1993656"/>
                <a:ext cx="2242850" cy="1617174"/>
              </a:xfrm>
              <a:prstGeom prst="rect">
                <a:avLst/>
              </a:prstGeom>
              <a:blipFill>
                <a:blip r:embed="rId4"/>
                <a:stretch>
                  <a:fillRect t="-2344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C4F812-F7EB-2C44-9A66-1124083B33EA}"/>
              </a:ext>
            </a:extLst>
          </p:cNvPr>
          <p:cNvCxnSpPr>
            <a:cxnSpLocks/>
          </p:cNvCxnSpPr>
          <p:nvPr/>
        </p:nvCxnSpPr>
        <p:spPr bwMode="auto">
          <a:xfrm flipH="1">
            <a:off x="8759344" y="3733800"/>
            <a:ext cx="10014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AA4636-B810-394B-AC67-056366B60504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2659785" y="2226119"/>
            <a:ext cx="2642710" cy="889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/>
              <p:nvPr/>
            </p:nvSpPr>
            <p:spPr>
              <a:xfrm>
                <a:off x="6367750" y="3573960"/>
                <a:ext cx="84850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50" y="3573960"/>
                <a:ext cx="848502" cy="769441"/>
              </a:xfrm>
              <a:prstGeom prst="rect">
                <a:avLst/>
              </a:prstGeom>
              <a:blipFill>
                <a:blip r:embed="rId6"/>
                <a:stretch>
                  <a:fillRect l="-8824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/>
              <p:nvPr/>
            </p:nvSpPr>
            <p:spPr>
              <a:xfrm>
                <a:off x="1573843" y="1684409"/>
                <a:ext cx="12078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843" y="1684409"/>
                <a:ext cx="1207882" cy="584775"/>
              </a:xfrm>
              <a:prstGeom prst="rect">
                <a:avLst/>
              </a:prstGeom>
              <a:blipFill>
                <a:blip r:embed="rId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/>
              <p:nvPr/>
            </p:nvSpPr>
            <p:spPr>
              <a:xfrm>
                <a:off x="5377150" y="4171038"/>
                <a:ext cx="1067856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150" y="4171038"/>
                <a:ext cx="1067856" cy="857029"/>
              </a:xfrm>
              <a:prstGeom prst="rect">
                <a:avLst/>
              </a:prstGeom>
              <a:blipFill>
                <a:blip r:embed="rId9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/>
              <p:nvPr/>
            </p:nvSpPr>
            <p:spPr>
              <a:xfrm>
                <a:off x="5469530" y="3000487"/>
                <a:ext cx="822020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530" y="3000487"/>
                <a:ext cx="822020" cy="857029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9CF5698-0FA6-874B-A940-32F6D883667E}"/>
              </a:ext>
            </a:extLst>
          </p:cNvPr>
          <p:cNvSpPr txBox="1"/>
          <p:nvPr/>
        </p:nvSpPr>
        <p:spPr>
          <a:xfrm>
            <a:off x="6270610" y="325749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Local gradient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64415A-7C5B-8C4A-9263-B788F2977854}"/>
              </a:ext>
            </a:extLst>
          </p:cNvPr>
          <p:cNvSpPr txBox="1"/>
          <p:nvPr/>
        </p:nvSpPr>
        <p:spPr>
          <a:xfrm>
            <a:off x="6281516" y="440049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Local gradient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542881-AE02-2645-801D-1F76337F084F}"/>
              </a:ext>
            </a:extLst>
          </p:cNvPr>
          <p:cNvCxnSpPr>
            <a:cxnSpLocks/>
          </p:cNvCxnSpPr>
          <p:nvPr/>
        </p:nvCxnSpPr>
        <p:spPr bwMode="auto">
          <a:xfrm>
            <a:off x="8123557" y="60960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EBC94F-2D01-3B45-A311-D701BEDB6003}"/>
              </a:ext>
            </a:extLst>
          </p:cNvPr>
          <p:cNvSpPr txBox="1"/>
          <p:nvPr/>
        </p:nvSpPr>
        <p:spPr>
          <a:xfrm>
            <a:off x="8915400" y="58674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Forward pass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C48F40-A4FA-884C-81F4-425E790588B4}"/>
              </a:ext>
            </a:extLst>
          </p:cNvPr>
          <p:cNvCxnSpPr>
            <a:cxnSpLocks/>
          </p:cNvCxnSpPr>
          <p:nvPr/>
        </p:nvCxnSpPr>
        <p:spPr bwMode="auto">
          <a:xfrm flipH="1">
            <a:off x="8098250" y="64008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2B8295-D6E4-794A-88C3-789603742BAA}"/>
              </a:ext>
            </a:extLst>
          </p:cNvPr>
          <p:cNvSpPr txBox="1"/>
          <p:nvPr/>
        </p:nvSpPr>
        <p:spPr>
          <a:xfrm>
            <a:off x="8915401" y="61722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Backward pass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783B4-7350-B1AF-D35E-EB98F01A5D83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 summary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F57E2E7-1935-FF46-ABF6-62DAEA3C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2961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40BC23-EB8E-DA47-906F-0C3BC37A080A}"/>
              </a:ext>
            </a:extLst>
          </p:cNvPr>
          <p:cNvCxnSpPr>
            <a:cxnSpLocks/>
            <a:endCxn id="27" idx="3"/>
          </p:cNvCxnSpPr>
          <p:nvPr/>
        </p:nvCxnSpPr>
        <p:spPr bwMode="auto">
          <a:xfrm flipV="1">
            <a:off x="2659785" y="4839992"/>
            <a:ext cx="2642710" cy="546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5BFCF8-6729-AB43-BE03-D5C5C587881A}"/>
              </a:ext>
            </a:extLst>
          </p:cNvPr>
          <p:cNvCxnSpPr/>
          <p:nvPr/>
        </p:nvCxnSpPr>
        <p:spPr bwMode="auto">
          <a:xfrm>
            <a:off x="8489237" y="4016687"/>
            <a:ext cx="12715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D6FA7A-122F-A54F-96FF-B885E3965718}"/>
              </a:ext>
            </a:extLst>
          </p:cNvPr>
          <p:cNvSpPr/>
          <p:nvPr/>
        </p:nvSpPr>
        <p:spPr bwMode="auto">
          <a:xfrm>
            <a:off x="4709394" y="2758689"/>
            <a:ext cx="4049951" cy="243839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/>
              <p:nvPr/>
            </p:nvSpPr>
            <p:spPr>
              <a:xfrm>
                <a:off x="1812060" y="5197088"/>
                <a:ext cx="1159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060" y="5197088"/>
                <a:ext cx="1159741" cy="584775"/>
              </a:xfrm>
              <a:prstGeom prst="rect">
                <a:avLst/>
              </a:prstGeom>
              <a:blipFill>
                <a:blip r:embed="rId2"/>
                <a:stretch>
                  <a:fillRect l="-21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/>
              <p:nvPr/>
            </p:nvSpPr>
            <p:spPr>
              <a:xfrm>
                <a:off x="9858716" y="3733801"/>
                <a:ext cx="7330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716" y="3733801"/>
                <a:ext cx="733085" cy="584775"/>
              </a:xfrm>
              <a:prstGeom prst="rect">
                <a:avLst/>
              </a:prstGeom>
              <a:blipFill>
                <a:blip r:embed="rId3"/>
                <a:stretch>
                  <a:fillRect l="-508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/>
              <p:nvPr/>
            </p:nvSpPr>
            <p:spPr>
              <a:xfrm>
                <a:off x="8272750" y="1993656"/>
                <a:ext cx="2242850" cy="1617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Upstream gradient: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50" y="1993656"/>
                <a:ext cx="2242850" cy="1617174"/>
              </a:xfrm>
              <a:prstGeom prst="rect">
                <a:avLst/>
              </a:prstGeom>
              <a:blipFill>
                <a:blip r:embed="rId4"/>
                <a:stretch>
                  <a:fillRect t="-2344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C4F812-F7EB-2C44-9A66-1124083B33EA}"/>
              </a:ext>
            </a:extLst>
          </p:cNvPr>
          <p:cNvCxnSpPr>
            <a:cxnSpLocks/>
          </p:cNvCxnSpPr>
          <p:nvPr/>
        </p:nvCxnSpPr>
        <p:spPr bwMode="auto">
          <a:xfrm flipH="1">
            <a:off x="8759344" y="3733800"/>
            <a:ext cx="10014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/>
              <p:nvPr/>
            </p:nvSpPr>
            <p:spPr>
              <a:xfrm>
                <a:off x="3505141" y="5372924"/>
                <a:ext cx="3283271" cy="1247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Downstream gradient: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141" y="5372924"/>
                <a:ext cx="3283271" cy="1247842"/>
              </a:xfrm>
              <a:prstGeom prst="rect">
                <a:avLst/>
              </a:prstGeom>
              <a:blipFill>
                <a:blip r:embed="rId5"/>
                <a:stretch>
                  <a:fillRect l="-2703" t="-3030" r="-1931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AA4636-B810-394B-AC67-056366B60504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2659785" y="2226119"/>
            <a:ext cx="2642710" cy="889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/>
              <p:nvPr/>
            </p:nvSpPr>
            <p:spPr>
              <a:xfrm>
                <a:off x="6367750" y="3573960"/>
                <a:ext cx="84850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50" y="3573960"/>
                <a:ext cx="848502" cy="769441"/>
              </a:xfrm>
              <a:prstGeom prst="rect">
                <a:avLst/>
              </a:prstGeom>
              <a:blipFill>
                <a:blip r:embed="rId6"/>
                <a:stretch>
                  <a:fillRect l="-8824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/>
              <p:nvPr/>
            </p:nvSpPr>
            <p:spPr>
              <a:xfrm>
                <a:off x="1573843" y="1684409"/>
                <a:ext cx="12078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843" y="1684409"/>
                <a:ext cx="1207882" cy="584775"/>
              </a:xfrm>
              <a:prstGeom prst="rect">
                <a:avLst/>
              </a:prstGeom>
              <a:blipFill>
                <a:blip r:embed="rId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413E5C-BA20-4C47-BC29-3818995F6FF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55774" y="2135592"/>
            <a:ext cx="2613757" cy="8648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6E20BE-E6E8-9344-AE9B-45EE61B93311}"/>
                  </a:ext>
                </a:extLst>
              </p:cNvPr>
              <p:cNvSpPr/>
              <p:nvPr/>
            </p:nvSpPr>
            <p:spPr>
              <a:xfrm>
                <a:off x="3505200" y="1428972"/>
                <a:ext cx="2330766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6E20BE-E6E8-9344-AE9B-45EE61B93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428972"/>
                <a:ext cx="2330766" cy="857029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61E6887-E9AA-5C44-B523-E0717A0844E8}"/>
              </a:ext>
            </a:extLst>
          </p:cNvPr>
          <p:cNvCxnSpPr>
            <a:cxnSpLocks/>
          </p:cNvCxnSpPr>
          <p:nvPr/>
        </p:nvCxnSpPr>
        <p:spPr bwMode="auto">
          <a:xfrm flipH="1">
            <a:off x="2899878" y="4960072"/>
            <a:ext cx="2569653" cy="5263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/>
              <p:nvPr/>
            </p:nvSpPr>
            <p:spPr>
              <a:xfrm>
                <a:off x="5377150" y="4171038"/>
                <a:ext cx="1067856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150" y="4171038"/>
                <a:ext cx="1067856" cy="857029"/>
              </a:xfrm>
              <a:prstGeom prst="rect">
                <a:avLst/>
              </a:prstGeom>
              <a:blipFill>
                <a:blip r:embed="rId9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/>
              <p:nvPr/>
            </p:nvSpPr>
            <p:spPr>
              <a:xfrm>
                <a:off x="5469530" y="3000487"/>
                <a:ext cx="822020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530" y="3000487"/>
                <a:ext cx="822020" cy="857029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9CF5698-0FA6-874B-A940-32F6D883667E}"/>
              </a:ext>
            </a:extLst>
          </p:cNvPr>
          <p:cNvSpPr txBox="1"/>
          <p:nvPr/>
        </p:nvSpPr>
        <p:spPr>
          <a:xfrm>
            <a:off x="6270610" y="325749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Local gradient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64415A-7C5B-8C4A-9263-B788F2977854}"/>
              </a:ext>
            </a:extLst>
          </p:cNvPr>
          <p:cNvSpPr txBox="1"/>
          <p:nvPr/>
        </p:nvSpPr>
        <p:spPr>
          <a:xfrm>
            <a:off x="6281516" y="440049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Local gradient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BAE55C4-4127-F647-AFF3-9727FEAC18D2}"/>
              </a:ext>
            </a:extLst>
          </p:cNvPr>
          <p:cNvSpPr/>
          <p:nvPr/>
        </p:nvSpPr>
        <p:spPr>
          <a:xfrm>
            <a:off x="3352800" y="969983"/>
            <a:ext cx="2735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Parameter update: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542881-AE02-2645-801D-1F76337F084F}"/>
              </a:ext>
            </a:extLst>
          </p:cNvPr>
          <p:cNvCxnSpPr>
            <a:cxnSpLocks/>
          </p:cNvCxnSpPr>
          <p:nvPr/>
        </p:nvCxnSpPr>
        <p:spPr bwMode="auto">
          <a:xfrm>
            <a:off x="8123557" y="60960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EBC94F-2D01-3B45-A311-D701BEDB6003}"/>
              </a:ext>
            </a:extLst>
          </p:cNvPr>
          <p:cNvSpPr txBox="1"/>
          <p:nvPr/>
        </p:nvSpPr>
        <p:spPr>
          <a:xfrm>
            <a:off x="8915400" y="58674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Forward pass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C48F40-A4FA-884C-81F4-425E790588B4}"/>
              </a:ext>
            </a:extLst>
          </p:cNvPr>
          <p:cNvCxnSpPr>
            <a:cxnSpLocks/>
          </p:cNvCxnSpPr>
          <p:nvPr/>
        </p:nvCxnSpPr>
        <p:spPr bwMode="auto">
          <a:xfrm flipH="1">
            <a:off x="8098250" y="64008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2B8295-D6E4-794A-88C3-789603742BAA}"/>
              </a:ext>
            </a:extLst>
          </p:cNvPr>
          <p:cNvSpPr txBox="1"/>
          <p:nvPr/>
        </p:nvSpPr>
        <p:spPr>
          <a:xfrm>
            <a:off x="8915401" y="61722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Backward pass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9028F9E-162B-AF7E-95E8-A9CAACF729A7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 summary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C8515C-6365-41E4-16CC-DB76DB1E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506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87FD23-3877-A849-AB98-41C4AB4C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2133600"/>
            <a:ext cx="7885953" cy="346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88D4D-951C-E74D-B608-31DC1C89DCF8}"/>
              </a:ext>
            </a:extLst>
          </p:cNvPr>
          <p:cNvSpPr txBox="1"/>
          <p:nvPr/>
        </p:nvSpPr>
        <p:spPr>
          <a:xfrm>
            <a:off x="2667001" y="1447801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ResNet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BEF78-4A6B-FE46-BCC7-E729D116D08C}"/>
              </a:ext>
            </a:extLst>
          </p:cNvPr>
          <p:cNvSpPr txBox="1"/>
          <p:nvPr/>
        </p:nvSpPr>
        <p:spPr>
          <a:xfrm>
            <a:off x="6705600" y="1447800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ResNeXt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A1EB1-CA41-1A4A-ABC8-4A5CCBFD91EC}"/>
              </a:ext>
            </a:extLst>
          </p:cNvPr>
          <p:cNvSpPr txBox="1"/>
          <p:nvPr/>
        </p:nvSpPr>
        <p:spPr>
          <a:xfrm>
            <a:off x="9153586" y="6443246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3"/>
              </a:rPr>
              <a:t>Figure source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5A4AB-6E8E-5E0F-7E75-EF3DD7090380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about more general computation graphs?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F33B5-C2F8-54F7-2A7C-BC6A597C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047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40BC23-EB8E-DA47-906F-0C3BC37A080A}"/>
              </a:ext>
            </a:extLst>
          </p:cNvPr>
          <p:cNvCxnSpPr>
            <a:cxnSpLocks/>
            <a:endCxn id="27" idx="3"/>
          </p:cNvCxnSpPr>
          <p:nvPr/>
        </p:nvCxnSpPr>
        <p:spPr bwMode="auto">
          <a:xfrm flipV="1">
            <a:off x="2208822" y="4839993"/>
            <a:ext cx="2041880" cy="4571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5BFCF8-6729-AB43-BE03-D5C5C587881A}"/>
              </a:ext>
            </a:extLst>
          </p:cNvPr>
          <p:cNvCxnSpPr>
            <a:cxnSpLocks/>
          </p:cNvCxnSpPr>
          <p:nvPr/>
        </p:nvCxnSpPr>
        <p:spPr bwMode="auto">
          <a:xfrm flipV="1">
            <a:off x="7456250" y="2836376"/>
            <a:ext cx="1295400" cy="592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D6FA7A-122F-A54F-96FF-B885E3965718}"/>
              </a:ext>
            </a:extLst>
          </p:cNvPr>
          <p:cNvSpPr/>
          <p:nvPr/>
        </p:nvSpPr>
        <p:spPr bwMode="auto">
          <a:xfrm>
            <a:off x="3657601" y="2758689"/>
            <a:ext cx="4049951" cy="243839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/>
              <p:nvPr/>
            </p:nvSpPr>
            <p:spPr>
              <a:xfrm>
                <a:off x="1507260" y="5282626"/>
                <a:ext cx="1159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60" y="5282626"/>
                <a:ext cx="1159741" cy="584775"/>
              </a:xfrm>
              <a:prstGeom prst="rect">
                <a:avLst/>
              </a:prstGeom>
              <a:blipFill>
                <a:blip r:embed="rId2"/>
                <a:stretch>
                  <a:fillRect l="-21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/>
              <p:nvPr/>
            </p:nvSpPr>
            <p:spPr>
              <a:xfrm>
                <a:off x="8752333" y="2200319"/>
                <a:ext cx="1004827" cy="720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  <m:sup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33" y="2200319"/>
                <a:ext cx="1004827" cy="720262"/>
              </a:xfrm>
              <a:prstGeom prst="rect">
                <a:avLst/>
              </a:prstGeom>
              <a:blipFill>
                <a:blip r:embed="rId3"/>
                <a:stretch>
                  <a:fillRect l="-2500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/>
              <p:nvPr/>
            </p:nvSpPr>
            <p:spPr>
              <a:xfrm>
                <a:off x="6553200" y="1143001"/>
                <a:ext cx="2242850" cy="1733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Upstream gradient: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Sup>
                          <m:sSubSup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  <m:sup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1143001"/>
                <a:ext cx="2242850" cy="1733231"/>
              </a:xfrm>
              <a:prstGeom prst="rect">
                <a:avLst/>
              </a:prstGeom>
              <a:blipFill>
                <a:blip r:embed="rId4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C4F812-F7EB-2C44-9A66-1124083B33EA}"/>
              </a:ext>
            </a:extLst>
          </p:cNvPr>
          <p:cNvCxnSpPr>
            <a:cxnSpLocks/>
          </p:cNvCxnSpPr>
          <p:nvPr/>
        </p:nvCxnSpPr>
        <p:spPr bwMode="auto">
          <a:xfrm flipH="1">
            <a:off x="7373620" y="2637673"/>
            <a:ext cx="1298903" cy="597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/>
              <p:nvPr/>
            </p:nvSpPr>
            <p:spPr>
              <a:xfrm>
                <a:off x="2845698" y="5372924"/>
                <a:ext cx="3283271" cy="1247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Downstream gradient: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900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9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98" y="5372924"/>
                <a:ext cx="3283271" cy="1247842"/>
              </a:xfrm>
              <a:prstGeom prst="rect">
                <a:avLst/>
              </a:prstGeom>
              <a:blipFill>
                <a:blip r:embed="rId5"/>
                <a:stretch>
                  <a:fillRect l="-2308" t="-3030" r="-2308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AA4636-B810-394B-AC67-056366B60504}"/>
              </a:ext>
            </a:extLst>
          </p:cNvPr>
          <p:cNvCxnSpPr>
            <a:cxnSpLocks/>
          </p:cNvCxnSpPr>
          <p:nvPr/>
        </p:nvCxnSpPr>
        <p:spPr bwMode="auto">
          <a:xfrm>
            <a:off x="2177519" y="2237271"/>
            <a:ext cx="2192463" cy="7846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/>
              <p:nvPr/>
            </p:nvSpPr>
            <p:spPr>
              <a:xfrm>
                <a:off x="5315957" y="3573960"/>
                <a:ext cx="84850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b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957" y="3573960"/>
                <a:ext cx="848502" cy="769441"/>
              </a:xfrm>
              <a:prstGeom prst="rect">
                <a:avLst/>
              </a:prstGeom>
              <a:blipFill>
                <a:blip r:embed="rId6"/>
                <a:stretch>
                  <a:fillRect l="-10448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/>
              <p:nvPr/>
            </p:nvSpPr>
            <p:spPr>
              <a:xfrm>
                <a:off x="1306718" y="1600201"/>
                <a:ext cx="12078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718" y="1600201"/>
                <a:ext cx="1207882" cy="584775"/>
              </a:xfrm>
              <a:prstGeom prst="rect">
                <a:avLst/>
              </a:prstGeom>
              <a:blipFill>
                <a:blip r:embed="rId7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413E5C-BA20-4C47-BC29-3818995F6FF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302967" y="2073080"/>
            <a:ext cx="2394852" cy="8273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6E20BE-E6E8-9344-AE9B-45EE61B93311}"/>
                  </a:ext>
                </a:extLst>
              </p:cNvPr>
              <p:cNvSpPr/>
              <p:nvPr/>
            </p:nvSpPr>
            <p:spPr>
              <a:xfrm>
                <a:off x="2845757" y="1428972"/>
                <a:ext cx="2330766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𝑒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6E20BE-E6E8-9344-AE9B-45EE61B93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757" y="1428972"/>
                <a:ext cx="2330766" cy="857029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61E6887-E9AA-5C44-B523-E0717A0844E8}"/>
              </a:ext>
            </a:extLst>
          </p:cNvPr>
          <p:cNvCxnSpPr>
            <a:cxnSpLocks/>
          </p:cNvCxnSpPr>
          <p:nvPr/>
        </p:nvCxnSpPr>
        <p:spPr bwMode="auto">
          <a:xfrm flipH="1">
            <a:off x="2240435" y="5028066"/>
            <a:ext cx="2132358" cy="4583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/>
              <p:nvPr/>
            </p:nvSpPr>
            <p:spPr>
              <a:xfrm>
                <a:off x="4325357" y="4171038"/>
                <a:ext cx="1067856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357" y="4171038"/>
                <a:ext cx="1067856" cy="857029"/>
              </a:xfrm>
              <a:prstGeom prst="rect">
                <a:avLst/>
              </a:prstGeom>
              <a:blipFill>
                <a:blip r:embed="rId9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/>
              <p:nvPr/>
            </p:nvSpPr>
            <p:spPr>
              <a:xfrm>
                <a:off x="4417737" y="3000487"/>
                <a:ext cx="822020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9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9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737" y="3000487"/>
                <a:ext cx="822020" cy="857029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9CF5698-0FA6-874B-A940-32F6D883667E}"/>
              </a:ext>
            </a:extLst>
          </p:cNvPr>
          <p:cNvSpPr txBox="1"/>
          <p:nvPr/>
        </p:nvSpPr>
        <p:spPr>
          <a:xfrm>
            <a:off x="5218817" y="325749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Local gradient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64415A-7C5B-8C4A-9263-B788F2977854}"/>
              </a:ext>
            </a:extLst>
          </p:cNvPr>
          <p:cNvSpPr txBox="1"/>
          <p:nvPr/>
        </p:nvSpPr>
        <p:spPr>
          <a:xfrm>
            <a:off x="5229723" y="440049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Local gradient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BAE55C4-4127-F647-AFF3-9727FEAC18D2}"/>
              </a:ext>
            </a:extLst>
          </p:cNvPr>
          <p:cNvSpPr/>
          <p:nvPr/>
        </p:nvSpPr>
        <p:spPr>
          <a:xfrm>
            <a:off x="2693357" y="969983"/>
            <a:ext cx="2735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Parameter update: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ADB3D6-33ED-724A-8879-04B3FD5EA663}"/>
                  </a:ext>
                </a:extLst>
              </p:cNvPr>
              <p:cNvSpPr/>
              <p:nvPr/>
            </p:nvSpPr>
            <p:spPr>
              <a:xfrm>
                <a:off x="7391401" y="4949032"/>
                <a:ext cx="1049133" cy="99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sSubSup>
                          <m:sSubSupPr>
                            <m:ctrlP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  <m:sup>
                            <m:r>
                              <a:rPr kumimoji="0" lang="en-US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(2)</m:t>
                            </m:r>
                          </m:sup>
                        </m:sSubSup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ADB3D6-33ED-724A-8879-04B3FD5EA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1" y="4949032"/>
                <a:ext cx="1049133" cy="994568"/>
              </a:xfrm>
              <a:prstGeom prst="rect">
                <a:avLst/>
              </a:prstGeom>
              <a:blipFill>
                <a:blip r:embed="rId11"/>
                <a:stretch>
                  <a:fillRect l="-1190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969988-DBB8-674B-B537-9F7305148D02}"/>
              </a:ext>
            </a:extLst>
          </p:cNvPr>
          <p:cNvCxnSpPr>
            <a:cxnSpLocks/>
          </p:cNvCxnSpPr>
          <p:nvPr/>
        </p:nvCxnSpPr>
        <p:spPr bwMode="auto">
          <a:xfrm>
            <a:off x="7380051" y="4749016"/>
            <a:ext cx="1260859" cy="218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F6044C-3FB5-1748-9E34-D42CBFB4B4B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518172" y="4563133"/>
            <a:ext cx="1154351" cy="187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F336EB-2C3B-9545-850F-22BC0024EB4C}"/>
                  </a:ext>
                </a:extLst>
              </p:cNvPr>
              <p:cNvSpPr/>
              <p:nvPr/>
            </p:nvSpPr>
            <p:spPr>
              <a:xfrm>
                <a:off x="8763001" y="4572001"/>
                <a:ext cx="973343" cy="715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𝑘</m:t>
                          </m:r>
                        </m:sub>
                        <m:sup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F336EB-2C3B-9545-850F-22BC0024E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1" y="4572001"/>
                <a:ext cx="973343" cy="715645"/>
              </a:xfrm>
              <a:prstGeom prst="rect">
                <a:avLst/>
              </a:prstGeom>
              <a:blipFill>
                <a:blip r:embed="rId12"/>
                <a:stretch>
                  <a:fillRect l="-384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2FB1A3FA-3941-E446-AC1C-E1CB7BA21111}"/>
              </a:ext>
            </a:extLst>
          </p:cNvPr>
          <p:cNvSpPr txBox="1"/>
          <p:nvPr/>
        </p:nvSpPr>
        <p:spPr>
          <a:xfrm>
            <a:off x="7755308" y="3457546"/>
            <a:ext cx="274894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 Gradients add at branches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BFC657-47F1-CBD7-E6E9-1793EE10399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about more general computation graphs?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0B00ECF-AEE7-1940-72F6-8AF5ABB5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224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41" y="1028433"/>
            <a:ext cx="10408763" cy="52578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Find network weights to minimize the error between true and estimated outputs of training examples: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012054"/>
              </p:ext>
            </p:extLst>
          </p:nvPr>
        </p:nvGraphicFramePr>
        <p:xfrm>
          <a:off x="3785419" y="2073901"/>
          <a:ext cx="3909809" cy="1113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62040" imgH="444240" progId="Equation.3">
                  <p:embed/>
                </p:oleObj>
              </mc:Choice>
              <mc:Fallback>
                <p:oleObj name="Equation" r:id="rId2" imgW="1562040" imgH="4442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5419" y="2073901"/>
                        <a:ext cx="3909809" cy="1113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5B937D9-CE90-199D-5508-364A56616CA2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Training of multi-layer networks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968454A-D9AE-D5CA-5A58-187A2163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376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41" y="1028433"/>
            <a:ext cx="10408763" cy="52578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Find network weights to minimize the error between true and estimated outputs of training examples: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Update weights by </a:t>
            </a:r>
            <a:r>
              <a:rPr lang="en-US" sz="2800" b="1" dirty="0"/>
              <a:t>gradient descent: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565327" y="3575766"/>
          <a:ext cx="2394750" cy="977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393480" progId="Equation.3">
                  <p:embed/>
                </p:oleObj>
              </mc:Choice>
              <mc:Fallback>
                <p:oleObj name="Equation" r:id="rId2" imgW="96516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5327" y="3575766"/>
                        <a:ext cx="2394750" cy="9772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785419" y="2073901"/>
          <a:ext cx="3909809" cy="1113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444240" progId="Equation.3">
                  <p:embed/>
                </p:oleObj>
              </mc:Choice>
              <mc:Fallback>
                <p:oleObj name="Equation" r:id="rId4" imgW="1562040" imgH="4442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5419" y="2073901"/>
                        <a:ext cx="3909809" cy="1113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5B937D9-CE90-199D-5508-364A56616CA2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Training of multi-layer networks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8B2B2D-26EA-F390-08EF-1EEF01BC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605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41" y="1028433"/>
            <a:ext cx="10408763" cy="52578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Find network weights to minimize the error between true and estimated outputs of training examples: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Update weights by </a:t>
            </a:r>
            <a:r>
              <a:rPr lang="en-US" sz="2800" b="1" dirty="0"/>
              <a:t>gradient descent: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US" sz="2800" b="1" dirty="0"/>
              <a:t>Back-propagation: </a:t>
            </a:r>
            <a:r>
              <a:rPr lang="en-US" sz="2800" dirty="0"/>
              <a:t>gradients are computed in the direction from output to input layers and combined using chain rule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565327" y="3575766"/>
          <a:ext cx="2394750" cy="977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393480" progId="Equation.3">
                  <p:embed/>
                </p:oleObj>
              </mc:Choice>
              <mc:Fallback>
                <p:oleObj name="Equation" r:id="rId2" imgW="96516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5327" y="3575766"/>
                        <a:ext cx="2394750" cy="9772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785419" y="2073901"/>
          <a:ext cx="3909809" cy="1113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444240" progId="Equation.3">
                  <p:embed/>
                </p:oleObj>
              </mc:Choice>
              <mc:Fallback>
                <p:oleObj name="Equation" r:id="rId4" imgW="1562040" imgH="4442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5419" y="2073901"/>
                        <a:ext cx="3909809" cy="1113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5B937D9-CE90-199D-5508-364A56616CA2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Training of multi-layer networks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F87BC90-6B3B-BB42-E0B8-A03580B0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26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62" y="1069306"/>
            <a:ext cx="11114854" cy="517417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FF"/>
                </a:solidFill>
              </a:rPr>
              <a:t>Pros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Flexible and general function approximation framework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Can build extremely powerful models by adding more layers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0000"/>
                </a:solidFill>
              </a:rPr>
              <a:t>Cons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Hard to analyze theoretically (e.g., training is prone to local optima)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Huge amount of training data, computing power may be required to get good performance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space of implementation choices are huge (network architectures, parameters)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543AD4A-CBA0-2315-103C-F1863D84F45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Neural networks: Pros and cons</a:t>
            </a:r>
            <a:endParaRPr lang="en-US" sz="9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338C5-844E-17E8-5DA7-9118419F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582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053" y="140500"/>
            <a:ext cx="10058400" cy="98037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Acknowledgement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216" y="1236505"/>
            <a:ext cx="10758359" cy="4957818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Thanks to the following courses and corresponding researchers for making their teaching/research material online</a:t>
            </a:r>
            <a:endParaRPr lang="en-US" sz="2400" dirty="0">
              <a:solidFill>
                <a:srgbClr val="0000FF"/>
              </a:solidFill>
            </a:endParaRP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Deep Learning, Stanford University	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Introduction to Deep Learning, University of Illinois at Urbana-Champaign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Introduction to Deep Learning, Carnegie Mellon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Convolutional Neural Networks for Visual Recognition, Stanford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Natural Language Processing with Deep Learning, Stanford University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And Many More ......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736004E-923A-322E-FCB0-02D662ED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149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4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946" y="784"/>
            <a:ext cx="9208416" cy="1309540"/>
          </a:xfrm>
        </p:spPr>
        <p:txBody>
          <a:bodyPr>
            <a:normAutofit/>
          </a:bodyPr>
          <a:lstStyle/>
          <a:p>
            <a:r>
              <a:rPr lang="en-US" sz="4000" dirty="0"/>
              <a:t>Analogy of images as high-dimensional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6458819"/>
            <a:ext cx="597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cs231n, </a:t>
            </a:r>
            <a:r>
              <a:rPr lang="en-US" dirty="0">
                <a:hlinkClick r:id="rId2"/>
              </a:rPr>
              <a:t>http://cs231n.github.io/linear-classify/</a:t>
            </a:r>
            <a:endParaRPr lang="en-US" dirty="0"/>
          </a:p>
        </p:txBody>
      </p:sp>
      <p:pic>
        <p:nvPicPr>
          <p:cNvPr id="131074" name="Picture 2" descr="http://cs231n.github.io/assets/pixelspac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36951"/>
            <a:ext cx="7391400" cy="54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CCB08BD-3B27-D118-015F-30F277E8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66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216" y="1236505"/>
            <a:ext cx="10758359" cy="495781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sz="5400" dirty="0"/>
          </a:p>
          <a:p>
            <a:pPr marL="0" indent="0">
              <a:spcAft>
                <a:spcPts val="1200"/>
              </a:spcAft>
              <a:buNone/>
            </a:pPr>
            <a:r>
              <a:rPr lang="en-US" sz="5400" dirty="0"/>
              <a:t>				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FA0C8-435F-0CAA-6665-AC56F892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150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00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560" y="3863"/>
            <a:ext cx="10685188" cy="1609344"/>
          </a:xfrm>
        </p:spPr>
        <p:txBody>
          <a:bodyPr/>
          <a:lstStyle/>
          <a:p>
            <a:r>
              <a:rPr lang="en-US" dirty="0"/>
              <a:t>Nearest neighbor vs. linear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738" y="1309333"/>
            <a:ext cx="10058400" cy="545053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600" dirty="0">
                <a:solidFill>
                  <a:srgbClr val="0000FF"/>
                </a:solidFill>
              </a:rPr>
              <a:t>Linear pros:</a:t>
            </a:r>
          </a:p>
          <a:p>
            <a:pPr lvl="1"/>
            <a:r>
              <a:rPr lang="en-US" sz="3200" dirty="0"/>
              <a:t>Low-dimensional </a:t>
            </a:r>
            <a:r>
              <a:rPr lang="en-US" sz="3200" i="1" dirty="0"/>
              <a:t>parametric</a:t>
            </a:r>
            <a:r>
              <a:rPr lang="en-US" sz="3200" dirty="0"/>
              <a:t> representation</a:t>
            </a:r>
          </a:p>
          <a:p>
            <a:pPr lvl="1"/>
            <a:r>
              <a:rPr lang="en-US" sz="3200" dirty="0"/>
              <a:t>Very fast at test time</a:t>
            </a:r>
          </a:p>
          <a:p>
            <a:pPr>
              <a:buFont typeface="Arial"/>
              <a:buChar char="•"/>
            </a:pPr>
            <a:endParaRPr lang="en-US" sz="3600" dirty="0">
              <a:solidFill>
                <a:srgbClr val="FF0000"/>
              </a:solidFill>
            </a:endParaRPr>
          </a:p>
          <a:p>
            <a:pPr>
              <a:buFont typeface="Arial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Linear cons:</a:t>
            </a:r>
          </a:p>
          <a:p>
            <a:pPr lvl="1"/>
            <a:r>
              <a:rPr lang="en-US" sz="3200" dirty="0"/>
              <a:t>How to train the linear function?</a:t>
            </a:r>
          </a:p>
          <a:p>
            <a:pPr lvl="1"/>
            <a:r>
              <a:rPr lang="en-US" sz="3200" dirty="0"/>
              <a:t>What if data is not linearly separable?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D5E409D-8004-2147-FD75-C083D9D0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27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3862"/>
            <a:ext cx="10058400" cy="1609344"/>
          </a:xfrm>
        </p:spPr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6862" y="1357460"/>
            <a:ext cx="10058400" cy="5316717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400" dirty="0"/>
              <a:t>Interprets the class scores as the </a:t>
            </a:r>
            <a:r>
              <a:rPr lang="en-US" sz="2400" dirty="0" err="1"/>
              <a:t>unnormalized</a:t>
            </a:r>
            <a:r>
              <a:rPr lang="en-US" sz="2400" dirty="0"/>
              <a:t> log probabilities for each class and replace the </a:t>
            </a:r>
            <a:r>
              <a:rPr lang="en-US" sz="2400" i="1" dirty="0"/>
              <a:t>hinge loss</a:t>
            </a:r>
            <a:r>
              <a:rPr lang="en-US" sz="2400" dirty="0"/>
              <a:t> with a </a:t>
            </a:r>
            <a:r>
              <a:rPr lang="en-US" sz="2400" b="1" dirty="0"/>
              <a:t>cross-entropy loss</a:t>
            </a:r>
            <a:r>
              <a:rPr lang="en-US" sz="2400" dirty="0"/>
              <a:t> that has the form:</a:t>
            </a:r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94817" y="2546022"/>
                <a:ext cx="6551473" cy="1479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=−</m:t>
                      </m:r>
                      <m:r>
                        <a:rPr lang="en-US" sz="2800" i="1">
                          <a:latin typeface="Cambria Math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𝑙𝑜𝑔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17" y="2546022"/>
                <a:ext cx="6551473" cy="14795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A9C83CB-CC81-46E0-9ACF-03E51F966E41}"/>
              </a:ext>
            </a:extLst>
          </p:cNvPr>
          <p:cNvSpPr txBox="1"/>
          <p:nvPr/>
        </p:nvSpPr>
        <p:spPr>
          <a:xfrm>
            <a:off x="2819400" y="6458819"/>
            <a:ext cx="597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cs231n, </a:t>
            </a:r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F8A42A-35A9-8FAD-6094-51566837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6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3862"/>
            <a:ext cx="10058400" cy="1609344"/>
          </a:xfrm>
        </p:spPr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6862" y="1357460"/>
            <a:ext cx="10058400" cy="5316717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400" dirty="0"/>
              <a:t>Interprets the class scores as the </a:t>
            </a:r>
            <a:r>
              <a:rPr lang="en-US" sz="2400" dirty="0" err="1"/>
              <a:t>unnormalized</a:t>
            </a:r>
            <a:r>
              <a:rPr lang="en-US" sz="2400" dirty="0"/>
              <a:t> log probabilities for each class and replace the </a:t>
            </a:r>
            <a:r>
              <a:rPr lang="en-US" sz="2400" i="1" dirty="0"/>
              <a:t>hinge loss</a:t>
            </a:r>
            <a:r>
              <a:rPr lang="en-US" sz="2400" dirty="0"/>
              <a:t> with a </a:t>
            </a:r>
            <a:r>
              <a:rPr lang="en-US" sz="2400" b="1" dirty="0"/>
              <a:t>cross-entropy loss</a:t>
            </a:r>
            <a:r>
              <a:rPr lang="en-US" sz="2400" dirty="0"/>
              <a:t> that has the form:</a:t>
            </a:r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r>
              <a:rPr lang="en-US" sz="2400" dirty="0" err="1"/>
              <a:t>Softmax</a:t>
            </a:r>
            <a:r>
              <a:rPr lang="en-US" sz="2400" dirty="0"/>
              <a:t> Loss:</a:t>
            </a:r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94817" y="2546022"/>
                <a:ext cx="6551473" cy="1479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=−</m:t>
                      </m:r>
                      <m:r>
                        <a:rPr lang="en-US" sz="2800" i="1">
                          <a:latin typeface="Cambria Math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𝑙𝑜𝑔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17" y="2546022"/>
                <a:ext cx="6551473" cy="14795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529" y="4724400"/>
            <a:ext cx="407593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9C83CB-CC81-46E0-9ACF-03E51F966E41}"/>
              </a:ext>
            </a:extLst>
          </p:cNvPr>
          <p:cNvSpPr txBox="1"/>
          <p:nvPr/>
        </p:nvSpPr>
        <p:spPr>
          <a:xfrm>
            <a:off x="2819400" y="6458819"/>
            <a:ext cx="597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cs231n, </a:t>
            </a:r>
            <a:r>
              <a:rPr lang="en-US" dirty="0">
                <a:hlinkClick r:id="rId5"/>
              </a:rPr>
              <a:t>http://cs231n.github.io/linear-classify/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D9C7B04-0162-6427-7A38-D7897467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34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5069" y="3863"/>
            <a:ext cx="10058400" cy="1391304"/>
          </a:xfrm>
        </p:spPr>
        <p:txBody>
          <a:bodyPr/>
          <a:lstStyle/>
          <a:p>
            <a:r>
              <a:rPr lang="en-US" dirty="0"/>
              <a:t>Hinge </a:t>
            </a:r>
            <a:r>
              <a:rPr lang="en-US" dirty="0" err="1"/>
              <a:t>vs</a:t>
            </a:r>
            <a:r>
              <a:rPr lang="en-US" dirty="0"/>
              <a:t> Cross-entropy Loss</a:t>
            </a:r>
          </a:p>
        </p:txBody>
      </p:sp>
      <p:pic>
        <p:nvPicPr>
          <p:cNvPr id="147458" name="Picture 2" descr="http://cs231n.github.io/assets/svmvssoftm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7" y="954600"/>
            <a:ext cx="10677688" cy="51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27263E-0B03-4961-BDE5-354441D0D129}"/>
              </a:ext>
            </a:extLst>
          </p:cNvPr>
          <p:cNvSpPr txBox="1"/>
          <p:nvPr/>
        </p:nvSpPr>
        <p:spPr>
          <a:xfrm>
            <a:off x="2819400" y="6291675"/>
            <a:ext cx="597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cs231n, </a:t>
            </a:r>
            <a:r>
              <a:rPr lang="en-US" dirty="0">
                <a:hlinkClick r:id="rId4"/>
              </a:rPr>
              <a:t>http://cs231n.github.io/linear-classify/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53C352-A5B5-FEEE-3556-D2DAE96C475A}"/>
              </a:ext>
            </a:extLst>
          </p:cNvPr>
          <p:cNvSpPr/>
          <p:nvPr/>
        </p:nvSpPr>
        <p:spPr>
          <a:xfrm>
            <a:off x="5978013" y="934936"/>
            <a:ext cx="5558918" cy="2437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CBBBAF-77DA-1731-4C96-599AA9D26ABB}"/>
              </a:ext>
            </a:extLst>
          </p:cNvPr>
          <p:cNvSpPr/>
          <p:nvPr/>
        </p:nvSpPr>
        <p:spPr>
          <a:xfrm flipH="1">
            <a:off x="6048314" y="3156157"/>
            <a:ext cx="234500" cy="43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9090D4B-FECB-D7E5-D4E9-3B24ABA2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19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3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68" y="133546"/>
            <a:ext cx="12097731" cy="685800"/>
          </a:xfrm>
        </p:spPr>
        <p:txBody>
          <a:bodyPr>
            <a:normAutofit fontScale="90000"/>
          </a:bodyPr>
          <a:lstStyle/>
          <a:p>
            <a:r>
              <a:rPr lang="en-US" sz="5200" dirty="0"/>
              <a:t>About IIIT Allahabad </a:t>
            </a:r>
            <a:r>
              <a:rPr lang="en-US" sz="3100" dirty="0"/>
              <a:t>(A Research Led Institute of National Importance)</a:t>
            </a:r>
            <a:endParaRPr lang="en-US" dirty="0"/>
          </a:p>
        </p:txBody>
      </p:sp>
      <p:sp>
        <p:nvSpPr>
          <p:cNvPr id="4" name="AutoShape 2" descr="Image result for iiit sricity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iiit sricity convocation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Department of Management Studies, IIIT-Allahabad">
            <a:extLst>
              <a:ext uri="{FF2B5EF4-FFF2-40B4-BE49-F238E27FC236}">
                <a16:creationId xmlns:a16="http://schemas.microsoft.com/office/drawing/2014/main" id="{2E1E8EE7-4D75-4B8D-AE39-44ADA3443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492"/>
            <a:ext cx="12191999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72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>
              <a:buFontTx/>
              <a:buChar char="•"/>
            </a:pPr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58367E4-9BD6-BAD5-DF91-C32AEB66E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073" y="160168"/>
            <a:ext cx="10058400" cy="793562"/>
          </a:xfrm>
        </p:spPr>
        <p:txBody>
          <a:bodyPr>
            <a:normAutofit fontScale="90000"/>
          </a:bodyPr>
          <a:lstStyle/>
          <a:p>
            <a:r>
              <a:rPr lang="en-US" dirty="0"/>
              <a:t>From linear to nonlinear classifiers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E42CA98-689B-5FE2-F122-D07F72F2B819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085649"/>
            <a:ext cx="11308966" cy="491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800" dirty="0"/>
              <a:t>To achieve good accuracy on challenging problems, we need to be able to train </a:t>
            </a:r>
            <a:r>
              <a:rPr lang="en-US" sz="2800" i="1" dirty="0"/>
              <a:t>nonlinear</a:t>
            </a:r>
            <a:r>
              <a:rPr lang="en-US" sz="2800" dirty="0"/>
              <a:t> models</a:t>
            </a:r>
          </a:p>
          <a:p>
            <a:pPr>
              <a:buFontTx/>
              <a:buChar char="•"/>
            </a:pPr>
            <a:r>
              <a:rPr lang="en-US" sz="2800" dirty="0"/>
              <a:t>Two strategies for making nonlinear predictors out of linear ones:</a:t>
            </a:r>
          </a:p>
          <a:p>
            <a:pPr>
              <a:buFontTx/>
              <a:buChar char="•"/>
            </a:pPr>
            <a:endParaRPr lang="en-US" sz="100" dirty="0"/>
          </a:p>
          <a:p>
            <a:pPr lvl="1"/>
            <a:r>
              <a:rPr lang="en-US" sz="2800" b="1" dirty="0"/>
              <a:t>“Shallow” approach: </a:t>
            </a:r>
            <a:r>
              <a:rPr lang="en-US" sz="2800" dirty="0"/>
              <a:t>nonlinear feature transformation followed by linear classifier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>
              <a:buFontTx/>
              <a:buChar char="•"/>
            </a:pPr>
            <a:endParaRPr lang="en-US" sz="2400" dirty="0"/>
          </a:p>
        </p:txBody>
      </p:sp>
      <p:sp>
        <p:nvSpPr>
          <p:cNvPr id="15" name="Rounded Rectangle 24">
            <a:extLst>
              <a:ext uri="{FF2B5EF4-FFF2-40B4-BE49-F238E27FC236}">
                <a16:creationId xmlns:a16="http://schemas.microsoft.com/office/drawing/2014/main" id="{C368039E-0B8A-8B3D-672F-4BEB76E1D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458495"/>
            <a:ext cx="2593975" cy="99505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  <a:t>Feature transformation</a:t>
            </a:r>
          </a:p>
        </p:txBody>
      </p:sp>
      <p:sp>
        <p:nvSpPr>
          <p:cNvPr id="16" name="Rounded Rectangle 25">
            <a:extLst>
              <a:ext uri="{FF2B5EF4-FFF2-40B4-BE49-F238E27FC236}">
                <a16:creationId xmlns:a16="http://schemas.microsoft.com/office/drawing/2014/main" id="{718D4E9B-72CE-E397-EAC1-74F5986DC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510" y="3458495"/>
            <a:ext cx="2593975" cy="99505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  <a:t>Linear</a:t>
            </a:r>
            <a:b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  <a:t>classifier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E3BE31EF-5399-F5EA-B12B-0556EB231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199" y="3750140"/>
            <a:ext cx="1425949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2000" b="0" dirty="0">
                <a:solidFill>
                  <a:srgbClr val="000000"/>
                </a:solidFill>
                <a:latin typeface="Arial"/>
              </a:rPr>
              <a:t>nput 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C2300C1-F4CB-6428-C109-EEAD8C647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8886" y="3758841"/>
            <a:ext cx="1226713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000" b="0" dirty="0">
                <a:solidFill>
                  <a:srgbClr val="000000"/>
                </a:solidFill>
                <a:latin typeface="Arial"/>
              </a:rPr>
              <a:t>Output</a:t>
            </a:r>
          </a:p>
        </p:txBody>
      </p:sp>
      <p:sp>
        <p:nvSpPr>
          <p:cNvPr id="19" name="Right Arrow 60">
            <a:extLst>
              <a:ext uri="{FF2B5EF4-FFF2-40B4-BE49-F238E27FC236}">
                <a16:creationId xmlns:a16="http://schemas.microsoft.com/office/drawing/2014/main" id="{8424B3C3-3769-4441-179A-35E9990FE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203" y="382554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20" name="Right Arrow 62">
            <a:extLst>
              <a:ext uri="{FF2B5EF4-FFF2-40B4-BE49-F238E27FC236}">
                <a16:creationId xmlns:a16="http://schemas.microsoft.com/office/drawing/2014/main" id="{86AE3BFB-E391-0792-5D4B-33C4B31D5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393" y="382554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21" name="Right Arrow 63">
            <a:extLst>
              <a:ext uri="{FF2B5EF4-FFF2-40B4-BE49-F238E27FC236}">
                <a16:creationId xmlns:a16="http://schemas.microsoft.com/office/drawing/2014/main" id="{63FEF1A3-C39B-E090-F37E-C0516DB07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868" y="382554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F1E39CA-2687-C686-B1B9-2FB37D86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25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>
              <a:buFontTx/>
              <a:buChar char="•"/>
            </a:pPr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DCF362D-C6AA-044C-81C7-7448370B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627" y="5725211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cs typeface="Adobe Caslon Pro"/>
              </a:rPr>
              <a:t>Layer 1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CB975CC-1519-784B-8EAB-57478ED58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027" y="5725211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cs typeface="Adobe Caslon Pro"/>
              </a:rPr>
              <a:t>Layer 2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7C83054-EF2E-3647-B630-753381472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14" y="5725211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cs typeface="Adobe Caslon Pro"/>
              </a:rPr>
              <a:t>Layer N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CE105EE-F234-0147-82CB-711FEDEC6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914" y="6030011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54" name="TextBox 19">
            <a:extLst>
              <a:ext uri="{FF2B5EF4-FFF2-40B4-BE49-F238E27FC236}">
                <a16:creationId xmlns:a16="http://schemas.microsoft.com/office/drawing/2014/main" id="{6700880D-62C0-7F46-89B2-BB1B05A2D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15" y="5953812"/>
            <a:ext cx="95248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Output</a:t>
            </a: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089860C2-DC6C-494C-BFAC-A6B670D47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898766"/>
            <a:ext cx="1133754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>
                <a:latin typeface="+mn-lt"/>
              </a:rPr>
              <a:t>I</a:t>
            </a:r>
            <a:r>
              <a:rPr lang="en-US" sz="2000" b="0" dirty="0">
                <a:latin typeface="+mn-lt"/>
              </a:rPr>
              <a:t>nput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A6EA8FF7-0B29-D447-AAAD-AD4904B43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202" y="6030011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744ECE5D-1F0E-2244-9266-B677B72B5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802" y="6030011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AD52032C-383F-6543-A15D-4AFFA5462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402" y="6030011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699C350E-E6DF-D24B-9BEF-9BF43CFAB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598" y="6030011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5A4C1-FF70-4F42-83DB-9F4F3BE93250}"/>
              </a:ext>
            </a:extLst>
          </p:cNvPr>
          <p:cNvSpPr txBox="1"/>
          <p:nvPr/>
        </p:nvSpPr>
        <p:spPr>
          <a:xfrm>
            <a:off x="6781800" y="58600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58367E4-9BD6-BAD5-DF91-C32AEB66E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073" y="160168"/>
            <a:ext cx="10058400" cy="793562"/>
          </a:xfrm>
        </p:spPr>
        <p:txBody>
          <a:bodyPr>
            <a:normAutofit fontScale="90000"/>
          </a:bodyPr>
          <a:lstStyle/>
          <a:p>
            <a:r>
              <a:rPr lang="en-US" dirty="0"/>
              <a:t>From linear to nonlinear classifiers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E42CA98-689B-5FE2-F122-D07F72F2B819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085649"/>
            <a:ext cx="11308966" cy="491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800" dirty="0"/>
              <a:t>To achieve good accuracy on challenging problems, we need to be able to train </a:t>
            </a:r>
            <a:r>
              <a:rPr lang="en-US" sz="2800" i="1" dirty="0"/>
              <a:t>nonlinear</a:t>
            </a:r>
            <a:r>
              <a:rPr lang="en-US" sz="2800" dirty="0"/>
              <a:t> models</a:t>
            </a:r>
          </a:p>
          <a:p>
            <a:pPr>
              <a:buFontTx/>
              <a:buChar char="•"/>
            </a:pPr>
            <a:r>
              <a:rPr lang="en-US" sz="2800" dirty="0"/>
              <a:t>Two strategies for making nonlinear predictors out of linear ones:</a:t>
            </a:r>
          </a:p>
          <a:p>
            <a:pPr>
              <a:buFontTx/>
              <a:buChar char="•"/>
            </a:pPr>
            <a:endParaRPr lang="en-US" sz="100" dirty="0"/>
          </a:p>
          <a:p>
            <a:pPr lvl="1"/>
            <a:r>
              <a:rPr lang="en-US" sz="2800" b="1" dirty="0"/>
              <a:t>“Shallow” approach: </a:t>
            </a:r>
            <a:r>
              <a:rPr lang="en-US" sz="2800" dirty="0"/>
              <a:t>nonlinear feature transformation followed by linear classifier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r>
              <a:rPr lang="en-US" sz="2800" b="1" dirty="0"/>
              <a:t>“Deep” approach: </a:t>
            </a:r>
            <a:r>
              <a:rPr lang="en-US" sz="2800" dirty="0"/>
              <a:t>stack multiple layers of linear predictors (interspersed with nonlinearities)</a:t>
            </a:r>
          </a:p>
          <a:p>
            <a:pPr lvl="1"/>
            <a:endParaRPr lang="en-US" sz="20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>
              <a:buFontTx/>
              <a:buChar char="•"/>
            </a:pPr>
            <a:endParaRPr lang="en-US" sz="2400" dirty="0"/>
          </a:p>
        </p:txBody>
      </p:sp>
      <p:sp>
        <p:nvSpPr>
          <p:cNvPr id="15" name="Rounded Rectangle 24">
            <a:extLst>
              <a:ext uri="{FF2B5EF4-FFF2-40B4-BE49-F238E27FC236}">
                <a16:creationId xmlns:a16="http://schemas.microsoft.com/office/drawing/2014/main" id="{C368039E-0B8A-8B3D-672F-4BEB76E1D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458495"/>
            <a:ext cx="2593975" cy="99505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  <a:t>Feature transformation</a:t>
            </a:r>
          </a:p>
        </p:txBody>
      </p:sp>
      <p:sp>
        <p:nvSpPr>
          <p:cNvPr id="16" name="Rounded Rectangle 25">
            <a:extLst>
              <a:ext uri="{FF2B5EF4-FFF2-40B4-BE49-F238E27FC236}">
                <a16:creationId xmlns:a16="http://schemas.microsoft.com/office/drawing/2014/main" id="{718D4E9B-72CE-E397-EAC1-74F5986DC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510" y="3458495"/>
            <a:ext cx="2593975" cy="99505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  <a:t>Linear</a:t>
            </a:r>
            <a:b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  <a:t>classifier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E3BE31EF-5399-F5EA-B12B-0556EB231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199" y="3750140"/>
            <a:ext cx="1425949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2000" b="0" dirty="0">
                <a:solidFill>
                  <a:srgbClr val="000000"/>
                </a:solidFill>
                <a:latin typeface="Arial"/>
              </a:rPr>
              <a:t>nput 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C2300C1-F4CB-6428-C109-EEAD8C647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8886" y="3758841"/>
            <a:ext cx="1226713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000" b="0" dirty="0">
                <a:solidFill>
                  <a:srgbClr val="000000"/>
                </a:solidFill>
                <a:latin typeface="Arial"/>
              </a:rPr>
              <a:t>Output</a:t>
            </a:r>
          </a:p>
        </p:txBody>
      </p:sp>
      <p:sp>
        <p:nvSpPr>
          <p:cNvPr id="19" name="Right Arrow 60">
            <a:extLst>
              <a:ext uri="{FF2B5EF4-FFF2-40B4-BE49-F238E27FC236}">
                <a16:creationId xmlns:a16="http://schemas.microsoft.com/office/drawing/2014/main" id="{8424B3C3-3769-4441-179A-35E9990FE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203" y="382554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20" name="Right Arrow 62">
            <a:extLst>
              <a:ext uri="{FF2B5EF4-FFF2-40B4-BE49-F238E27FC236}">
                <a16:creationId xmlns:a16="http://schemas.microsoft.com/office/drawing/2014/main" id="{86AE3BFB-E391-0792-5D4B-33C4B31D5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393" y="382554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21" name="Right Arrow 63">
            <a:extLst>
              <a:ext uri="{FF2B5EF4-FFF2-40B4-BE49-F238E27FC236}">
                <a16:creationId xmlns:a16="http://schemas.microsoft.com/office/drawing/2014/main" id="{63FEF1A3-C39B-E090-F37E-C0516DB07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868" y="382554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C915BD8-770F-7399-18E4-580A1632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3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20">
            <a:extLst>
              <a:ext uri="{FF2B5EF4-FFF2-40B4-BE49-F238E27FC236}">
                <a16:creationId xmlns:a16="http://schemas.microsoft.com/office/drawing/2014/main" id="{DC8D6E7C-8A73-144C-8A42-12C65A997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585" y="1506391"/>
            <a:ext cx="1425949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2000" b="0" dirty="0">
                <a:solidFill>
                  <a:srgbClr val="000000"/>
                </a:solidFill>
                <a:latin typeface="Arial"/>
              </a:rPr>
              <a:t>nput </a:t>
            </a: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AD2DADCA-0EF5-2D4E-81B9-7DD3C4310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7272" y="1515092"/>
            <a:ext cx="1226713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000" b="0" dirty="0">
                <a:solidFill>
                  <a:srgbClr val="000000"/>
                </a:solidFill>
                <a:latin typeface="Arial"/>
              </a:rPr>
              <a:t>Output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6A07705C-0F6B-8749-83AE-1EA55F51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6589" y="1581791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190B44FD-70B0-AF4F-B261-A57A842D1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779" y="1581791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949F682D-DEC5-3442-9B1E-9EA2633C1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254" y="1581791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64" name="Line 4">
            <a:extLst>
              <a:ext uri="{FF2B5EF4-FFF2-40B4-BE49-F238E27FC236}">
                <a16:creationId xmlns:a16="http://schemas.microsoft.com/office/drawing/2014/main" id="{B4B9B847-673A-2341-9A89-0CE89AEF8D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1835" y="33972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5" name="Line 5">
            <a:extLst>
              <a:ext uri="{FF2B5EF4-FFF2-40B4-BE49-F238E27FC236}">
                <a16:creationId xmlns:a16="http://schemas.microsoft.com/office/drawing/2014/main" id="{A21AEAD7-7443-BD4E-9CAC-AB6FE4C41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0998" y="5008563"/>
            <a:ext cx="3319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6" name="AutoShape 6">
            <a:extLst>
              <a:ext uri="{FF2B5EF4-FFF2-40B4-BE49-F238E27FC236}">
                <a16:creationId xmlns:a16="http://schemas.microsoft.com/office/drawing/2014/main" id="{A149ECB0-5475-0B45-B3CF-32546AB5E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998" y="4229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7" name="AutoShape 7">
            <a:extLst>
              <a:ext uri="{FF2B5EF4-FFF2-40B4-BE49-F238E27FC236}">
                <a16:creationId xmlns:a16="http://schemas.microsoft.com/office/drawing/2014/main" id="{744BC06C-0475-854B-BDF1-6A89983D9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7323" y="4586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8" name="AutoShape 8">
            <a:extLst>
              <a:ext uri="{FF2B5EF4-FFF2-40B4-BE49-F238E27FC236}">
                <a16:creationId xmlns:a16="http://schemas.microsoft.com/office/drawing/2014/main" id="{768B36C6-F3D1-044B-90A5-69524D814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723" y="5132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9" name="AutoShape 9">
            <a:extLst>
              <a:ext uri="{FF2B5EF4-FFF2-40B4-BE49-F238E27FC236}">
                <a16:creationId xmlns:a16="http://schemas.microsoft.com/office/drawing/2014/main" id="{1ACBA2EA-5A8B-2F46-A6B5-38A396239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3123" y="5608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0" name="AutoShape 10">
            <a:extLst>
              <a:ext uri="{FF2B5EF4-FFF2-40B4-BE49-F238E27FC236}">
                <a16:creationId xmlns:a16="http://schemas.microsoft.com/office/drawing/2014/main" id="{B591F43C-8692-8242-8A49-833AC1C0C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4023" y="4275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" name="AutoShape 11">
            <a:extLst>
              <a:ext uri="{FF2B5EF4-FFF2-40B4-BE49-F238E27FC236}">
                <a16:creationId xmlns:a16="http://schemas.microsoft.com/office/drawing/2014/main" id="{C593ABA0-0520-394C-97F9-C0105E362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723" y="4903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2" name="AutoShape 12">
            <a:extLst>
              <a:ext uri="{FF2B5EF4-FFF2-40B4-BE49-F238E27FC236}">
                <a16:creationId xmlns:a16="http://schemas.microsoft.com/office/drawing/2014/main" id="{E5F2F676-63A2-5D4C-B4EF-4808B3E3A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823" y="5646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3" name="AutoShape 13">
            <a:extLst>
              <a:ext uri="{FF2B5EF4-FFF2-40B4-BE49-F238E27FC236}">
                <a16:creationId xmlns:a16="http://schemas.microsoft.com/office/drawing/2014/main" id="{CBE29D59-7DC5-AE4E-B458-23FBE68B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3123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4" name="AutoShape 14">
            <a:extLst>
              <a:ext uri="{FF2B5EF4-FFF2-40B4-BE49-F238E27FC236}">
                <a16:creationId xmlns:a16="http://schemas.microsoft.com/office/drawing/2014/main" id="{144FA21A-B821-C045-AE72-CF4532A2E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4823" y="4662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5" name="AutoShape 15">
            <a:extLst>
              <a:ext uri="{FF2B5EF4-FFF2-40B4-BE49-F238E27FC236}">
                <a16:creationId xmlns:a16="http://schemas.microsoft.com/office/drawing/2014/main" id="{97600A71-4EB0-1948-BEDB-993B0D6CD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123" y="5875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6" name="AutoShape 16">
            <a:extLst>
              <a:ext uri="{FF2B5EF4-FFF2-40B4-BE49-F238E27FC236}">
                <a16:creationId xmlns:a16="http://schemas.microsoft.com/office/drawing/2014/main" id="{3CF10BD8-5728-084E-A408-4DFD33E4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223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7" name="AutoShape 17">
            <a:extLst>
              <a:ext uri="{FF2B5EF4-FFF2-40B4-BE49-F238E27FC236}">
                <a16:creationId xmlns:a16="http://schemas.microsoft.com/office/drawing/2014/main" id="{A7D8758A-EE25-B64D-8041-3B4DF5E3B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523" y="624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8" name="AutoShape 18">
            <a:extLst>
              <a:ext uri="{FF2B5EF4-FFF2-40B4-BE49-F238E27FC236}">
                <a16:creationId xmlns:a16="http://schemas.microsoft.com/office/drawing/2014/main" id="{E79590A3-C827-AC4E-9312-F91ED6DF9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723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9" name="AutoShape 19">
            <a:extLst>
              <a:ext uri="{FF2B5EF4-FFF2-40B4-BE49-F238E27FC236}">
                <a16:creationId xmlns:a16="http://schemas.microsoft.com/office/drawing/2014/main" id="{9191563F-DF58-5947-9A9A-D8A870F0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973" y="5938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0" name="AutoShape 20">
            <a:extLst>
              <a:ext uri="{FF2B5EF4-FFF2-40B4-BE49-F238E27FC236}">
                <a16:creationId xmlns:a16="http://schemas.microsoft.com/office/drawing/2014/main" id="{0FC95256-B9DB-894B-B783-61B862A56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2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1" name="AutoShape 21">
            <a:extLst>
              <a:ext uri="{FF2B5EF4-FFF2-40B4-BE49-F238E27FC236}">
                <a16:creationId xmlns:a16="http://schemas.microsoft.com/office/drawing/2014/main" id="{BF402324-AA5C-F44D-A348-87A72CEEE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973" y="393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2" name="AutoShape 22">
            <a:extLst>
              <a:ext uri="{FF2B5EF4-FFF2-40B4-BE49-F238E27FC236}">
                <a16:creationId xmlns:a16="http://schemas.microsoft.com/office/drawing/2014/main" id="{61BB4FB8-2A11-9346-B019-8C3816987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398" y="5067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3" name="AutoShape 23">
            <a:extLst>
              <a:ext uri="{FF2B5EF4-FFF2-40B4-BE49-F238E27FC236}">
                <a16:creationId xmlns:a16="http://schemas.microsoft.com/office/drawing/2014/main" id="{A6C5F373-2DAA-0C4B-A816-6999AA930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398" y="5200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4" name="AutoShape 24">
            <a:extLst>
              <a:ext uri="{FF2B5EF4-FFF2-40B4-BE49-F238E27FC236}">
                <a16:creationId xmlns:a16="http://schemas.microsoft.com/office/drawing/2014/main" id="{7A26C5F2-1614-4948-92AB-ABC9B91C8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148" y="3962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5" name="Oval 25">
            <a:extLst>
              <a:ext uri="{FF2B5EF4-FFF2-40B4-BE49-F238E27FC236}">
                <a16:creationId xmlns:a16="http://schemas.microsoft.com/office/drawing/2014/main" id="{17338B67-18E3-464A-A9AD-32F78049C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748" y="40481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6" name="AutoShape 26">
            <a:extLst>
              <a:ext uri="{FF2B5EF4-FFF2-40B4-BE49-F238E27FC236}">
                <a16:creationId xmlns:a16="http://schemas.microsoft.com/office/drawing/2014/main" id="{DD8A21D7-8D10-1C48-BCAB-71D1F6A02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5373" y="408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7" name="AutoShape 27">
            <a:extLst>
              <a:ext uri="{FF2B5EF4-FFF2-40B4-BE49-F238E27FC236}">
                <a16:creationId xmlns:a16="http://schemas.microsoft.com/office/drawing/2014/main" id="{F6F09D0F-BED3-B44A-A95F-C8E39108F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423" y="406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8" name="Line 28">
            <a:extLst>
              <a:ext uri="{FF2B5EF4-FFF2-40B4-BE49-F238E27FC236}">
                <a16:creationId xmlns:a16="http://schemas.microsoft.com/office/drawing/2014/main" id="{A34F56B9-FA1F-5C40-AC00-36CE8750816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20435" y="31496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9" name="Line 29">
            <a:extLst>
              <a:ext uri="{FF2B5EF4-FFF2-40B4-BE49-F238E27FC236}">
                <a16:creationId xmlns:a16="http://schemas.microsoft.com/office/drawing/2014/main" id="{D58175A2-4827-F240-BA10-F263AF620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0273" y="5237163"/>
            <a:ext cx="2347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0" name="AutoShape 30">
            <a:extLst>
              <a:ext uri="{FF2B5EF4-FFF2-40B4-BE49-F238E27FC236}">
                <a16:creationId xmlns:a16="http://schemas.microsoft.com/office/drawing/2014/main" id="{001565C5-EDFD-ED4F-AE7B-3085E1744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723" y="4600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1" name="AutoShape 31">
            <a:extLst>
              <a:ext uri="{FF2B5EF4-FFF2-40B4-BE49-F238E27FC236}">
                <a16:creationId xmlns:a16="http://schemas.microsoft.com/office/drawing/2014/main" id="{6E50C996-70BE-C148-AE9E-C93849CCA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048" y="4957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" name="AutoShape 32">
            <a:extLst>
              <a:ext uri="{FF2B5EF4-FFF2-40B4-BE49-F238E27FC236}">
                <a16:creationId xmlns:a16="http://schemas.microsoft.com/office/drawing/2014/main" id="{E50D6421-31E1-7D4C-8470-AFF898693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048" y="5513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" name="AutoShape 33">
            <a:extLst>
              <a:ext uri="{FF2B5EF4-FFF2-40B4-BE49-F238E27FC236}">
                <a16:creationId xmlns:a16="http://schemas.microsoft.com/office/drawing/2014/main" id="{82D66BA2-5802-2F4A-A70E-6012DD372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4198" y="5513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4" name="AutoShape 34">
            <a:extLst>
              <a:ext uri="{FF2B5EF4-FFF2-40B4-BE49-F238E27FC236}">
                <a16:creationId xmlns:a16="http://schemas.microsoft.com/office/drawing/2014/main" id="{90FE3D96-CAD4-014A-8BCF-4505295D2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748" y="46466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5" name="AutoShape 35">
            <a:extLst>
              <a:ext uri="{FF2B5EF4-FFF2-40B4-BE49-F238E27FC236}">
                <a16:creationId xmlns:a16="http://schemas.microsoft.com/office/drawing/2014/main" id="{68C4D908-53DF-AC43-8B10-401B620BD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298" y="4922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6" name="AutoShape 36">
            <a:extLst>
              <a:ext uri="{FF2B5EF4-FFF2-40B4-BE49-F238E27FC236}">
                <a16:creationId xmlns:a16="http://schemas.microsoft.com/office/drawing/2014/main" id="{AC51C1D7-57AA-D149-908A-3A8E982B0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898" y="5551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7" name="AutoShape 37">
            <a:extLst>
              <a:ext uri="{FF2B5EF4-FFF2-40B4-BE49-F238E27FC236}">
                <a16:creationId xmlns:a16="http://schemas.microsoft.com/office/drawing/2014/main" id="{011B61E8-29A0-C24F-B4A9-044E05867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848" y="5046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8" name="AutoShape 38">
            <a:extLst>
              <a:ext uri="{FF2B5EF4-FFF2-40B4-BE49-F238E27FC236}">
                <a16:creationId xmlns:a16="http://schemas.microsoft.com/office/drawing/2014/main" id="{3A4A0C00-9522-4B4A-A063-7DEAB5164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6398" y="46815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9" name="AutoShape 39">
            <a:extLst>
              <a:ext uri="{FF2B5EF4-FFF2-40B4-BE49-F238E27FC236}">
                <a16:creationId xmlns:a16="http://schemas.microsoft.com/office/drawing/2014/main" id="{0C774B22-3C69-5340-90DC-3887FFFC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698" y="5894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0" name="AutoShape 40">
            <a:extLst>
              <a:ext uri="{FF2B5EF4-FFF2-40B4-BE49-F238E27FC236}">
                <a16:creationId xmlns:a16="http://schemas.microsoft.com/office/drawing/2014/main" id="{95315119-DE9A-D242-9DA5-F849748CE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0448" y="3646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1" name="AutoShape 41">
            <a:extLst>
              <a:ext uri="{FF2B5EF4-FFF2-40B4-BE49-F238E27FC236}">
                <a16:creationId xmlns:a16="http://schemas.microsoft.com/office/drawing/2014/main" id="{BA37C859-C66A-DC4A-87E9-1FA2A31A0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798" y="4910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" name="AutoShape 42">
            <a:extLst>
              <a:ext uri="{FF2B5EF4-FFF2-40B4-BE49-F238E27FC236}">
                <a16:creationId xmlns:a16="http://schemas.microsoft.com/office/drawing/2014/main" id="{5C2008DB-4DA8-E24B-AA3B-EC9899D91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5298" y="5418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3" name="AutoShape 43">
            <a:extLst>
              <a:ext uri="{FF2B5EF4-FFF2-40B4-BE49-F238E27FC236}">
                <a16:creationId xmlns:a16="http://schemas.microsoft.com/office/drawing/2014/main" id="{ED6E5AA0-AE9C-7E4C-8F7B-FF874FA2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548" y="4357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4" name="AutoShape 44">
            <a:extLst>
              <a:ext uri="{FF2B5EF4-FFF2-40B4-BE49-F238E27FC236}">
                <a16:creationId xmlns:a16="http://schemas.microsoft.com/office/drawing/2014/main" id="{2D68034D-695D-9C4B-9A70-F712AB514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798" y="5589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5" name="AutoShape 45">
            <a:extLst>
              <a:ext uri="{FF2B5EF4-FFF2-40B4-BE49-F238E27FC236}">
                <a16:creationId xmlns:a16="http://schemas.microsoft.com/office/drawing/2014/main" id="{9D0F06DD-D635-4B45-B2BC-63FC94868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248" y="3856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6" name="AutoShape 46">
            <a:extLst>
              <a:ext uri="{FF2B5EF4-FFF2-40B4-BE49-F238E27FC236}">
                <a16:creationId xmlns:a16="http://schemas.microsoft.com/office/drawing/2014/main" id="{CD9C0816-EF04-7A47-B52A-EDFFE8D55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598" y="5362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7" name="AutoShape 47">
            <a:extLst>
              <a:ext uri="{FF2B5EF4-FFF2-40B4-BE49-F238E27FC236}">
                <a16:creationId xmlns:a16="http://schemas.microsoft.com/office/drawing/2014/main" id="{522A7CEF-3680-B34D-856C-FED900B76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598" y="5495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8" name="AutoShape 48">
            <a:extLst>
              <a:ext uri="{FF2B5EF4-FFF2-40B4-BE49-F238E27FC236}">
                <a16:creationId xmlns:a16="http://schemas.microsoft.com/office/drawing/2014/main" id="{9EA87AB7-160B-8D40-A5F0-5EFBFE8EE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723" y="39814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9" name="AutoShape 49">
            <a:extLst>
              <a:ext uri="{FF2B5EF4-FFF2-40B4-BE49-F238E27FC236}">
                <a16:creationId xmlns:a16="http://schemas.microsoft.com/office/drawing/2014/main" id="{0387D488-0D7A-6C42-8E40-DEBF9890C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048" y="3513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0" name="AutoShape 50">
            <a:extLst>
              <a:ext uri="{FF2B5EF4-FFF2-40B4-BE49-F238E27FC236}">
                <a16:creationId xmlns:a16="http://schemas.microsoft.com/office/drawing/2014/main" id="{80C7BDB8-3A24-434F-B437-D06EB65C6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998" y="408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1" name="Line 51">
            <a:extLst>
              <a:ext uri="{FF2B5EF4-FFF2-40B4-BE49-F238E27FC236}">
                <a16:creationId xmlns:a16="http://schemas.microsoft.com/office/drawing/2014/main" id="{E6BFBC6E-DAC5-8445-9CF9-8967325C80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72660" y="52387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2" name="Line 52">
            <a:extLst>
              <a:ext uri="{FF2B5EF4-FFF2-40B4-BE49-F238E27FC236}">
                <a16:creationId xmlns:a16="http://schemas.microsoft.com/office/drawing/2014/main" id="{BF86E223-1111-0344-B239-3DD13ED7B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9323" y="38862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3" name="Line 53">
            <a:extLst>
              <a:ext uri="{FF2B5EF4-FFF2-40B4-BE49-F238E27FC236}">
                <a16:creationId xmlns:a16="http://schemas.microsoft.com/office/drawing/2014/main" id="{35A93C94-9E10-2947-8117-DA9AB2368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7923" y="52578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4" name="Line 54">
            <a:extLst>
              <a:ext uri="{FF2B5EF4-FFF2-40B4-BE49-F238E27FC236}">
                <a16:creationId xmlns:a16="http://schemas.microsoft.com/office/drawing/2014/main" id="{03305389-F781-9541-B2CB-473F164627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2473" y="39243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5" name="Line 55">
            <a:extLst>
              <a:ext uri="{FF2B5EF4-FFF2-40B4-BE49-F238E27FC236}">
                <a16:creationId xmlns:a16="http://schemas.microsoft.com/office/drawing/2014/main" id="{DB3B62C8-D658-784A-A73C-B40C1074C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3423" y="47625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6" name="AutoShape 56">
            <a:extLst>
              <a:ext uri="{FF2B5EF4-FFF2-40B4-BE49-F238E27FC236}">
                <a16:creationId xmlns:a16="http://schemas.microsoft.com/office/drawing/2014/main" id="{92FA5010-4B81-EB4B-B5EA-28164C9AB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723" y="32004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8" name="Text Box 61">
            <a:extLst>
              <a:ext uri="{FF2B5EF4-FFF2-40B4-BE49-F238E27FC236}">
                <a16:creationId xmlns:a16="http://schemas.microsoft.com/office/drawing/2014/main" id="{2B0A3B01-4815-0141-9B96-95308E1CA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3103" y="6489718"/>
            <a:ext cx="21046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>
                <a:solidFill>
                  <a:srgbClr val="000000"/>
                </a:solidFill>
                <a:cs typeface="Arial" charset="0"/>
              </a:rPr>
              <a:t>Image credit: Andrew Moore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A6040DE9-9761-DE42-857D-55D3491B7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011" y="1219200"/>
            <a:ext cx="2593975" cy="99505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  <a:t>Feature transformation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26AE2F8E-BE74-D342-9313-3E926A8DE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96" y="1219200"/>
            <a:ext cx="2593975" cy="99505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  <a:t>Linear</a:t>
            </a:r>
            <a:b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000" b="0" dirty="0">
                <a:solidFill>
                  <a:srgbClr val="000000"/>
                </a:solidFill>
                <a:latin typeface="Arial"/>
                <a:cs typeface="Adobe Caslon Pro"/>
              </a:rPr>
              <a:t>classifier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8953A-BE18-EE28-B950-580F4197AE3A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0058400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Shallow approach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651862-A608-908E-C49A-7D9A19AE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02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D4C6-4966-5047-9ECF-FD601DE3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72" y="1098803"/>
            <a:ext cx="11426953" cy="413195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“Deep” approach: stack multiple layers of linear predictors (</a:t>
            </a:r>
            <a:r>
              <a:rPr lang="en-US" sz="2800" dirty="0" err="1"/>
              <a:t>perceptrons</a:t>
            </a:r>
            <a:r>
              <a:rPr lang="en-US" sz="2800" dirty="0"/>
              <a:t>) interspersed with nonlinearities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E09719-A4DA-B64A-AC6D-804FCE72E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2860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cs typeface="Adobe Caslon Pro"/>
              </a:rPr>
              <a:t>Layer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48112F-3760-B04D-BE89-BFBEDA71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2860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cs typeface="Adobe Caslon Pro"/>
              </a:rPr>
              <a:t>Layer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29DD78-DC4E-A949-8B18-ACEF475F2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2860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cs typeface="Adobe Caslon Pro"/>
              </a:rPr>
              <a:t>Layer 3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5D2FF0-376D-FC46-B6B6-1913E6799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25908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3C0D4F62-E520-E54F-826D-426B571F6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1" y="2514601"/>
            <a:ext cx="95248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Output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8DDE2A82-02AB-BD43-9302-E0A5391C2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514600"/>
            <a:ext cx="1133754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Input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45416F-A5FD-4943-9A17-4A90246C4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975" y="25908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3024AA6-59C9-6C48-A798-06E5F68C4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25908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84A8515-107F-C141-92AE-EA4F906E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175" y="25908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B57F2E8-D95C-0D1D-E846-6712AC4DCC7A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0058400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Multi-layer neural networks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EE0B371-446E-EF36-15FE-1C87628C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25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5334000" y="3673733"/>
            <a:ext cx="1143000" cy="1143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3200"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886200" y="2759333"/>
            <a:ext cx="1524000" cy="121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3886200" y="3597533"/>
            <a:ext cx="1447800" cy="609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3886200" y="4359533"/>
            <a:ext cx="1447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5" idx="3"/>
          </p:cNvCxnSpPr>
          <p:nvPr/>
        </p:nvCxnSpPr>
        <p:spPr bwMode="auto">
          <a:xfrm flipV="1">
            <a:off x="3886201" y="4649345"/>
            <a:ext cx="1615189" cy="13103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477000" y="4283333"/>
            <a:ext cx="2209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52800" y="2378334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378334"/>
                <a:ext cx="519693" cy="453137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7632" y="3212069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632" y="3212069"/>
                <a:ext cx="519693" cy="453137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52800" y="5791200"/>
                <a:ext cx="557589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 err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791200"/>
                <a:ext cx="557589" cy="453137"/>
              </a:xfrm>
              <a:prstGeom prst="rect">
                <a:avLst/>
              </a:prstGeom>
              <a:blipFill>
                <a:blip r:embed="rId5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52800" y="4050269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050269"/>
                <a:ext cx="519693" cy="453137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124201" y="1540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29000" y="4297740"/>
            <a:ext cx="2984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Symbol"/>
              </a:rPr>
              <a:t>.</a:t>
            </a:r>
          </a:p>
          <a:p>
            <a:r>
              <a:rPr lang="en-US" sz="3200" dirty="0">
                <a:sym typeface="Symbol"/>
              </a:rPr>
              <a:t>.</a:t>
            </a:r>
          </a:p>
          <a:p>
            <a:r>
              <a:rPr lang="en-US" sz="3200" dirty="0">
                <a:sym typeface="Symbol"/>
              </a:rPr>
              <a:t>.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E38116-EB54-CD9A-AE0A-2425BE8037AF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0058400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Perceptron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AD4D56-F146-11B5-E878-C9E0C758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6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5334000" y="3673733"/>
            <a:ext cx="1143000" cy="1143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3200"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886200" y="2759333"/>
            <a:ext cx="1524000" cy="121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3886200" y="3597533"/>
            <a:ext cx="1447800" cy="609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3886200" y="4359533"/>
            <a:ext cx="1447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5" idx="3"/>
          </p:cNvCxnSpPr>
          <p:nvPr/>
        </p:nvCxnSpPr>
        <p:spPr bwMode="auto">
          <a:xfrm flipV="1">
            <a:off x="3886201" y="4649345"/>
            <a:ext cx="1615189" cy="13103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477000" y="4283333"/>
            <a:ext cx="2209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52800" y="2378334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378334"/>
                <a:ext cx="519693" cy="453137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7632" y="3212069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632" y="3212069"/>
                <a:ext cx="519693" cy="453137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52800" y="5791200"/>
                <a:ext cx="557589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 err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791200"/>
                <a:ext cx="557589" cy="453137"/>
              </a:xfrm>
              <a:prstGeom prst="rect">
                <a:avLst/>
              </a:prstGeom>
              <a:blipFill>
                <a:blip r:embed="rId5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24432" y="2683133"/>
                <a:ext cx="58381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2" y="2683133"/>
                <a:ext cx="583814" cy="453137"/>
              </a:xfrm>
              <a:prstGeom prst="rect">
                <a:avLst/>
              </a:prstGeom>
              <a:blipFill>
                <a:blip r:embed="rId6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24432" y="3364468"/>
                <a:ext cx="58381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2" y="3364468"/>
                <a:ext cx="583814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19600" y="4278868"/>
                <a:ext cx="58381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278868"/>
                <a:ext cx="583814" cy="453137"/>
              </a:xfrm>
              <a:prstGeom prst="rect">
                <a:avLst/>
              </a:prstGeom>
              <a:blipFill>
                <a:blip r:embed="rId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52800" y="4050269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050269"/>
                <a:ext cx="519693" cy="453137"/>
              </a:xfrm>
              <a:prstGeom prst="rect">
                <a:avLst/>
              </a:prstGeom>
              <a:blipFill>
                <a:blip r:embed="rId9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9600" y="5502533"/>
                <a:ext cx="621709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 err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502533"/>
                <a:ext cx="621709" cy="453137"/>
              </a:xfrm>
              <a:prstGeom prst="rect">
                <a:avLst/>
              </a:prstGeom>
              <a:blipFill>
                <a:blip r:embed="rId10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124201" y="1540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42428" y="2145268"/>
            <a:ext cx="1291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29000" y="4297740"/>
            <a:ext cx="2984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Symbol"/>
              </a:rPr>
              <a:t>.</a:t>
            </a:r>
          </a:p>
          <a:p>
            <a:r>
              <a:rPr lang="en-US" sz="3200" dirty="0">
                <a:sym typeface="Symbol"/>
              </a:rPr>
              <a:t>.</a:t>
            </a:r>
          </a:p>
          <a:p>
            <a:r>
              <a:rPr lang="en-US" sz="3200" dirty="0">
                <a:sym typeface="Symbol"/>
              </a:rPr>
              <a:t>.</a:t>
            </a:r>
            <a:endParaRPr lang="en-US" sz="32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30F80AA6-CBF9-D0B8-8DE3-BAD40984163C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0058400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Perceptron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10909F9-4096-5C12-DE14-6148EED2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3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5334000" y="3673733"/>
            <a:ext cx="1143000" cy="1143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3200"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886200" y="2759333"/>
            <a:ext cx="1524000" cy="121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3886200" y="3597533"/>
            <a:ext cx="1447800" cy="609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3886200" y="4359533"/>
            <a:ext cx="1447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5" idx="3"/>
          </p:cNvCxnSpPr>
          <p:nvPr/>
        </p:nvCxnSpPr>
        <p:spPr bwMode="auto">
          <a:xfrm flipV="1">
            <a:off x="3886201" y="4649345"/>
            <a:ext cx="1615189" cy="13103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477000" y="4283333"/>
            <a:ext cx="2209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52800" y="2378334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378334"/>
                <a:ext cx="519693" cy="453137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7632" y="3212069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632" y="3212069"/>
                <a:ext cx="519693" cy="453137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52800" y="5791200"/>
                <a:ext cx="557589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 err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791200"/>
                <a:ext cx="557589" cy="453137"/>
              </a:xfrm>
              <a:prstGeom prst="rect">
                <a:avLst/>
              </a:prstGeom>
              <a:blipFill>
                <a:blip r:embed="rId5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24432" y="2683133"/>
                <a:ext cx="58381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2" y="2683133"/>
                <a:ext cx="583814" cy="453137"/>
              </a:xfrm>
              <a:prstGeom prst="rect">
                <a:avLst/>
              </a:prstGeom>
              <a:blipFill>
                <a:blip r:embed="rId6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24432" y="3364468"/>
                <a:ext cx="58381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2" y="3364468"/>
                <a:ext cx="583814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19600" y="4278868"/>
                <a:ext cx="58381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278868"/>
                <a:ext cx="583814" cy="453137"/>
              </a:xfrm>
              <a:prstGeom prst="rect">
                <a:avLst/>
              </a:prstGeom>
              <a:blipFill>
                <a:blip r:embed="rId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52800" y="4050269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050269"/>
                <a:ext cx="519693" cy="453137"/>
              </a:xfrm>
              <a:prstGeom prst="rect">
                <a:avLst/>
              </a:prstGeom>
              <a:blipFill>
                <a:blip r:embed="rId9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9600" y="5502533"/>
                <a:ext cx="621709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 err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502533"/>
                <a:ext cx="621709" cy="453137"/>
              </a:xfrm>
              <a:prstGeom prst="rect">
                <a:avLst/>
              </a:prstGeom>
              <a:blipFill>
                <a:blip r:embed="rId10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124201" y="1540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42428" y="2145268"/>
            <a:ext cx="1291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29000" y="4297740"/>
            <a:ext cx="2984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Symbol"/>
              </a:rPr>
              <a:t>.</a:t>
            </a:r>
          </a:p>
          <a:p>
            <a:r>
              <a:rPr lang="en-US" sz="3200" dirty="0">
                <a:sym typeface="Symbol"/>
              </a:rPr>
              <a:t>.</a:t>
            </a:r>
          </a:p>
          <a:p>
            <a:r>
              <a:rPr lang="en-US" sz="3200" dirty="0">
                <a:sym typeface="Symbol"/>
              </a:rPr>
              <a:t>.</a:t>
            </a:r>
            <a:endParaRPr lang="en-US" sz="32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E5F2223-3D16-8247-84AE-69D08B43870F}"/>
              </a:ext>
            </a:extLst>
          </p:cNvPr>
          <p:cNvSpPr/>
          <p:nvPr/>
        </p:nvSpPr>
        <p:spPr bwMode="auto">
          <a:xfrm>
            <a:off x="5483017" y="3974913"/>
            <a:ext cx="874763" cy="568225"/>
          </a:xfrm>
          <a:custGeom>
            <a:avLst/>
            <a:gdLst>
              <a:gd name="connsiteX0" fmla="*/ 0 w 997528"/>
              <a:gd name="connsiteY0" fmla="*/ 610056 h 610056"/>
              <a:gd name="connsiteX1" fmla="*/ 360218 w 997528"/>
              <a:gd name="connsiteY1" fmla="*/ 388383 h 610056"/>
              <a:gd name="connsiteX2" fmla="*/ 457200 w 997528"/>
              <a:gd name="connsiteY2" fmla="*/ 55874 h 610056"/>
              <a:gd name="connsiteX3" fmla="*/ 997528 w 997528"/>
              <a:gd name="connsiteY3" fmla="*/ 456 h 610056"/>
              <a:gd name="connsiteX4" fmla="*/ 997528 w 997528"/>
              <a:gd name="connsiteY4" fmla="*/ 456 h 610056"/>
              <a:gd name="connsiteX0" fmla="*/ 0 w 997528"/>
              <a:gd name="connsiteY0" fmla="*/ 614033 h 614033"/>
              <a:gd name="connsiteX1" fmla="*/ 387928 w 997528"/>
              <a:gd name="connsiteY1" fmla="*/ 503197 h 614033"/>
              <a:gd name="connsiteX2" fmla="*/ 457200 w 997528"/>
              <a:gd name="connsiteY2" fmla="*/ 59851 h 614033"/>
              <a:gd name="connsiteX3" fmla="*/ 997528 w 997528"/>
              <a:gd name="connsiteY3" fmla="*/ 4433 h 614033"/>
              <a:gd name="connsiteX4" fmla="*/ 997528 w 997528"/>
              <a:gd name="connsiteY4" fmla="*/ 4433 h 614033"/>
              <a:gd name="connsiteX0" fmla="*/ 0 w 997528"/>
              <a:gd name="connsiteY0" fmla="*/ 614033 h 614588"/>
              <a:gd name="connsiteX1" fmla="*/ 387928 w 997528"/>
              <a:gd name="connsiteY1" fmla="*/ 503197 h 614588"/>
              <a:gd name="connsiteX2" fmla="*/ 457200 w 997528"/>
              <a:gd name="connsiteY2" fmla="*/ 59851 h 614588"/>
              <a:gd name="connsiteX3" fmla="*/ 997528 w 997528"/>
              <a:gd name="connsiteY3" fmla="*/ 4433 h 614588"/>
              <a:gd name="connsiteX4" fmla="*/ 997528 w 997528"/>
              <a:gd name="connsiteY4" fmla="*/ 4433 h 614588"/>
              <a:gd name="connsiteX0" fmla="*/ 0 w 997528"/>
              <a:gd name="connsiteY0" fmla="*/ 609600 h 610063"/>
              <a:gd name="connsiteX1" fmla="*/ 387928 w 997528"/>
              <a:gd name="connsiteY1" fmla="*/ 498764 h 610063"/>
              <a:gd name="connsiteX2" fmla="*/ 552820 w 997528"/>
              <a:gd name="connsiteY2" fmla="*/ 93203 h 610063"/>
              <a:gd name="connsiteX3" fmla="*/ 997528 w 997528"/>
              <a:gd name="connsiteY3" fmla="*/ 0 h 610063"/>
              <a:gd name="connsiteX4" fmla="*/ 997528 w 997528"/>
              <a:gd name="connsiteY4" fmla="*/ 0 h 610063"/>
              <a:gd name="connsiteX0" fmla="*/ 0 w 997528"/>
              <a:gd name="connsiteY0" fmla="*/ 609600 h 610368"/>
              <a:gd name="connsiteX1" fmla="*/ 387928 w 997528"/>
              <a:gd name="connsiteY1" fmla="*/ 513878 h 610368"/>
              <a:gd name="connsiteX2" fmla="*/ 552820 w 997528"/>
              <a:gd name="connsiteY2" fmla="*/ 93203 h 610368"/>
              <a:gd name="connsiteX3" fmla="*/ 997528 w 997528"/>
              <a:gd name="connsiteY3" fmla="*/ 0 h 610368"/>
              <a:gd name="connsiteX4" fmla="*/ 997528 w 997528"/>
              <a:gd name="connsiteY4" fmla="*/ 0 h 610368"/>
              <a:gd name="connsiteX0" fmla="*/ 0 w 1030469"/>
              <a:gd name="connsiteY0" fmla="*/ 612533 h 613301"/>
              <a:gd name="connsiteX1" fmla="*/ 387928 w 1030469"/>
              <a:gd name="connsiteY1" fmla="*/ 516811 h 613301"/>
              <a:gd name="connsiteX2" fmla="*/ 552820 w 1030469"/>
              <a:gd name="connsiteY2" fmla="*/ 96136 h 613301"/>
              <a:gd name="connsiteX3" fmla="*/ 997528 w 1030469"/>
              <a:gd name="connsiteY3" fmla="*/ 2933 h 613301"/>
              <a:gd name="connsiteX4" fmla="*/ 997528 w 1030469"/>
              <a:gd name="connsiteY4" fmla="*/ 25604 h 613301"/>
              <a:gd name="connsiteX0" fmla="*/ 0 w 1030469"/>
              <a:gd name="connsiteY0" fmla="*/ 612533 h 613301"/>
              <a:gd name="connsiteX1" fmla="*/ 387928 w 1030469"/>
              <a:gd name="connsiteY1" fmla="*/ 516811 h 613301"/>
              <a:gd name="connsiteX2" fmla="*/ 552820 w 1030469"/>
              <a:gd name="connsiteY2" fmla="*/ 96136 h 613301"/>
              <a:gd name="connsiteX3" fmla="*/ 997528 w 1030469"/>
              <a:gd name="connsiteY3" fmla="*/ 2933 h 613301"/>
              <a:gd name="connsiteX4" fmla="*/ 997528 w 1030469"/>
              <a:gd name="connsiteY4" fmla="*/ 25604 h 613301"/>
              <a:gd name="connsiteX0" fmla="*/ 0 w 1466933"/>
              <a:gd name="connsiteY0" fmla="*/ 612435 h 613203"/>
              <a:gd name="connsiteX1" fmla="*/ 387928 w 1466933"/>
              <a:gd name="connsiteY1" fmla="*/ 516713 h 613203"/>
              <a:gd name="connsiteX2" fmla="*/ 552820 w 1466933"/>
              <a:gd name="connsiteY2" fmla="*/ 96038 h 613203"/>
              <a:gd name="connsiteX3" fmla="*/ 997528 w 1466933"/>
              <a:gd name="connsiteY3" fmla="*/ 2835 h 613203"/>
              <a:gd name="connsiteX4" fmla="*/ 1466933 w 1466933"/>
              <a:gd name="connsiteY4" fmla="*/ 161532 h 613203"/>
              <a:gd name="connsiteX0" fmla="*/ 0 w 997528"/>
              <a:gd name="connsiteY0" fmla="*/ 612435 h 613203"/>
              <a:gd name="connsiteX1" fmla="*/ 387928 w 997528"/>
              <a:gd name="connsiteY1" fmla="*/ 516713 h 613203"/>
              <a:gd name="connsiteX2" fmla="*/ 552820 w 997528"/>
              <a:gd name="connsiteY2" fmla="*/ 96038 h 613203"/>
              <a:gd name="connsiteX3" fmla="*/ 997528 w 997528"/>
              <a:gd name="connsiteY3" fmla="*/ 2835 h 613203"/>
              <a:gd name="connsiteX0" fmla="*/ 0 w 1110532"/>
              <a:gd name="connsiteY0" fmla="*/ 543547 h 544315"/>
              <a:gd name="connsiteX1" fmla="*/ 387928 w 1110532"/>
              <a:gd name="connsiteY1" fmla="*/ 447825 h 544315"/>
              <a:gd name="connsiteX2" fmla="*/ 552820 w 1110532"/>
              <a:gd name="connsiteY2" fmla="*/ 27150 h 544315"/>
              <a:gd name="connsiteX3" fmla="*/ 1110532 w 1110532"/>
              <a:gd name="connsiteY3" fmla="*/ 47302 h 544315"/>
              <a:gd name="connsiteX0" fmla="*/ 0 w 1006220"/>
              <a:gd name="connsiteY0" fmla="*/ 574627 h 575395"/>
              <a:gd name="connsiteX1" fmla="*/ 387928 w 1006220"/>
              <a:gd name="connsiteY1" fmla="*/ 478905 h 575395"/>
              <a:gd name="connsiteX2" fmla="*/ 552820 w 1006220"/>
              <a:gd name="connsiteY2" fmla="*/ 58230 h 575395"/>
              <a:gd name="connsiteX3" fmla="*/ 1006220 w 1006220"/>
              <a:gd name="connsiteY3" fmla="*/ 10369 h 575395"/>
              <a:gd name="connsiteX0" fmla="*/ 0 w 1006220"/>
              <a:gd name="connsiteY0" fmla="*/ 568283 h 569051"/>
              <a:gd name="connsiteX1" fmla="*/ 387928 w 1006220"/>
              <a:gd name="connsiteY1" fmla="*/ 472561 h 569051"/>
              <a:gd name="connsiteX2" fmla="*/ 552820 w 1006220"/>
              <a:gd name="connsiteY2" fmla="*/ 51886 h 569051"/>
              <a:gd name="connsiteX3" fmla="*/ 1006220 w 1006220"/>
              <a:gd name="connsiteY3" fmla="*/ 4025 h 569051"/>
              <a:gd name="connsiteX0" fmla="*/ 0 w 1006220"/>
              <a:gd name="connsiteY0" fmla="*/ 564258 h 564955"/>
              <a:gd name="connsiteX1" fmla="*/ 387928 w 1006220"/>
              <a:gd name="connsiteY1" fmla="*/ 468536 h 564955"/>
              <a:gd name="connsiteX2" fmla="*/ 561512 w 1006220"/>
              <a:gd name="connsiteY2" fmla="*/ 62975 h 564955"/>
              <a:gd name="connsiteX3" fmla="*/ 1006220 w 1006220"/>
              <a:gd name="connsiteY3" fmla="*/ 0 h 564955"/>
              <a:gd name="connsiteX0" fmla="*/ 0 w 1006220"/>
              <a:gd name="connsiteY0" fmla="*/ 564541 h 568225"/>
              <a:gd name="connsiteX1" fmla="*/ 387928 w 1006220"/>
              <a:gd name="connsiteY1" fmla="*/ 499047 h 568225"/>
              <a:gd name="connsiteX2" fmla="*/ 561512 w 1006220"/>
              <a:gd name="connsiteY2" fmla="*/ 63258 h 568225"/>
              <a:gd name="connsiteX3" fmla="*/ 1006220 w 1006220"/>
              <a:gd name="connsiteY3" fmla="*/ 283 h 56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220" h="568225">
                <a:moveTo>
                  <a:pt x="0" y="564541"/>
                </a:moveTo>
                <a:cubicBezTo>
                  <a:pt x="169719" y="569158"/>
                  <a:pt x="294343" y="582594"/>
                  <a:pt x="387928" y="499047"/>
                </a:cubicBezTo>
                <a:cubicBezTo>
                  <a:pt x="481513" y="415500"/>
                  <a:pt x="458463" y="146385"/>
                  <a:pt x="561512" y="63258"/>
                </a:cubicBezTo>
                <a:cubicBezTo>
                  <a:pt x="664561" y="-19869"/>
                  <a:pt x="853868" y="4481"/>
                  <a:pt x="1006220" y="283"/>
                </a:cubicBezTo>
              </a:path>
            </a:pathLst>
          </a:cu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A2CF3-9163-C641-92C4-0677DFF98169}"/>
              </a:ext>
            </a:extLst>
          </p:cNvPr>
          <p:cNvCxnSpPr/>
          <p:nvPr/>
        </p:nvCxnSpPr>
        <p:spPr bwMode="auto">
          <a:xfrm flipH="1">
            <a:off x="5888530" y="2171784"/>
            <a:ext cx="12919" cy="1367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A42008-2757-E74B-A4F4-2231617A3861}"/>
              </a:ext>
            </a:extLst>
          </p:cNvPr>
          <p:cNvSpPr txBox="1"/>
          <p:nvPr/>
        </p:nvSpPr>
        <p:spPr>
          <a:xfrm>
            <a:off x="5226452" y="1622251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23BB77-1B49-3A4A-B524-EAB2E73F3DD9}"/>
                  </a:ext>
                </a:extLst>
              </p:cNvPr>
              <p:cNvSpPr/>
              <p:nvPr/>
            </p:nvSpPr>
            <p:spPr>
              <a:xfrm>
                <a:off x="5927926" y="4103132"/>
                <a:ext cx="462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23BB77-1B49-3A4A-B524-EAB2E73F3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926" y="4103132"/>
                <a:ext cx="462434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">
            <a:extLst>
              <a:ext uri="{FF2B5EF4-FFF2-40B4-BE49-F238E27FC236}">
                <a16:creationId xmlns:a16="http://schemas.microsoft.com/office/drawing/2014/main" id="{CD89EB30-372D-4995-92DE-A926BD40CB7B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0058400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Perceptron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A3ED490C-11E5-F221-5E5B-103C76E4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867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5334000" y="3673733"/>
            <a:ext cx="1143000" cy="1143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3200"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886200" y="2759333"/>
            <a:ext cx="1524000" cy="121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3886200" y="3597533"/>
            <a:ext cx="1447800" cy="609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3886200" y="4359533"/>
            <a:ext cx="1447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5" idx="3"/>
          </p:cNvCxnSpPr>
          <p:nvPr/>
        </p:nvCxnSpPr>
        <p:spPr bwMode="auto">
          <a:xfrm flipV="1">
            <a:off x="3886201" y="4649345"/>
            <a:ext cx="1615189" cy="13103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477000" y="4283333"/>
            <a:ext cx="2209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52800" y="2378334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378334"/>
                <a:ext cx="519693" cy="453137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7632" y="3212069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632" y="3212069"/>
                <a:ext cx="519693" cy="453137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52800" y="5791200"/>
                <a:ext cx="557589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 err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791200"/>
                <a:ext cx="557589" cy="453137"/>
              </a:xfrm>
              <a:prstGeom prst="rect">
                <a:avLst/>
              </a:prstGeom>
              <a:blipFill>
                <a:blip r:embed="rId5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24432" y="2683133"/>
                <a:ext cx="58381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2" y="2683133"/>
                <a:ext cx="583814" cy="453137"/>
              </a:xfrm>
              <a:prstGeom prst="rect">
                <a:avLst/>
              </a:prstGeom>
              <a:blipFill>
                <a:blip r:embed="rId6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24432" y="3364468"/>
                <a:ext cx="58381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2" y="3364468"/>
                <a:ext cx="583814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19600" y="4278868"/>
                <a:ext cx="58381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278868"/>
                <a:ext cx="583814" cy="453137"/>
              </a:xfrm>
              <a:prstGeom prst="rect">
                <a:avLst/>
              </a:prstGeom>
              <a:blipFill>
                <a:blip r:embed="rId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52800" y="4050269"/>
                <a:ext cx="51969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050269"/>
                <a:ext cx="519693" cy="453137"/>
              </a:xfrm>
              <a:prstGeom prst="rect">
                <a:avLst/>
              </a:prstGeom>
              <a:blipFill>
                <a:blip r:embed="rId9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19600" y="5502533"/>
                <a:ext cx="621709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 err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502533"/>
                <a:ext cx="621709" cy="453137"/>
              </a:xfrm>
              <a:prstGeom prst="rect">
                <a:avLst/>
              </a:prstGeom>
              <a:blipFill>
                <a:blip r:embed="rId10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124201" y="1540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42428" y="2145268"/>
            <a:ext cx="1291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29000" y="4297740"/>
            <a:ext cx="2984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Symbol"/>
              </a:rPr>
              <a:t>.</a:t>
            </a:r>
          </a:p>
          <a:p>
            <a:r>
              <a:rPr lang="en-US" sz="3200" dirty="0">
                <a:sym typeface="Symbol"/>
              </a:rPr>
              <a:t>.</a:t>
            </a:r>
          </a:p>
          <a:p>
            <a:r>
              <a:rPr lang="en-US" sz="3200" dirty="0">
                <a:sym typeface="Symbol"/>
              </a:rPr>
              <a:t>.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6629400" y="373380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0F1BD9-9E9C-D244-8118-E53B775A70C3}"/>
                  </a:ext>
                </a:extLst>
              </p:cNvPr>
              <p:cNvSpPr txBox="1"/>
              <p:nvPr/>
            </p:nvSpPr>
            <p:spPr>
              <a:xfrm>
                <a:off x="7620000" y="3673733"/>
                <a:ext cx="1517531" cy="567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/>
                        <m:sup>
                          <m:r>
                            <a:rPr lang="en-US" sz="2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0F1BD9-9E9C-D244-8118-E53B775A7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673733"/>
                <a:ext cx="1517531" cy="5673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8E5F2223-3D16-8247-84AE-69D08B43870F}"/>
              </a:ext>
            </a:extLst>
          </p:cNvPr>
          <p:cNvSpPr/>
          <p:nvPr/>
        </p:nvSpPr>
        <p:spPr bwMode="auto">
          <a:xfrm>
            <a:off x="5483017" y="3974913"/>
            <a:ext cx="874763" cy="568225"/>
          </a:xfrm>
          <a:custGeom>
            <a:avLst/>
            <a:gdLst>
              <a:gd name="connsiteX0" fmla="*/ 0 w 997528"/>
              <a:gd name="connsiteY0" fmla="*/ 610056 h 610056"/>
              <a:gd name="connsiteX1" fmla="*/ 360218 w 997528"/>
              <a:gd name="connsiteY1" fmla="*/ 388383 h 610056"/>
              <a:gd name="connsiteX2" fmla="*/ 457200 w 997528"/>
              <a:gd name="connsiteY2" fmla="*/ 55874 h 610056"/>
              <a:gd name="connsiteX3" fmla="*/ 997528 w 997528"/>
              <a:gd name="connsiteY3" fmla="*/ 456 h 610056"/>
              <a:gd name="connsiteX4" fmla="*/ 997528 w 997528"/>
              <a:gd name="connsiteY4" fmla="*/ 456 h 610056"/>
              <a:gd name="connsiteX0" fmla="*/ 0 w 997528"/>
              <a:gd name="connsiteY0" fmla="*/ 614033 h 614033"/>
              <a:gd name="connsiteX1" fmla="*/ 387928 w 997528"/>
              <a:gd name="connsiteY1" fmla="*/ 503197 h 614033"/>
              <a:gd name="connsiteX2" fmla="*/ 457200 w 997528"/>
              <a:gd name="connsiteY2" fmla="*/ 59851 h 614033"/>
              <a:gd name="connsiteX3" fmla="*/ 997528 w 997528"/>
              <a:gd name="connsiteY3" fmla="*/ 4433 h 614033"/>
              <a:gd name="connsiteX4" fmla="*/ 997528 w 997528"/>
              <a:gd name="connsiteY4" fmla="*/ 4433 h 614033"/>
              <a:gd name="connsiteX0" fmla="*/ 0 w 997528"/>
              <a:gd name="connsiteY0" fmla="*/ 614033 h 614588"/>
              <a:gd name="connsiteX1" fmla="*/ 387928 w 997528"/>
              <a:gd name="connsiteY1" fmla="*/ 503197 h 614588"/>
              <a:gd name="connsiteX2" fmla="*/ 457200 w 997528"/>
              <a:gd name="connsiteY2" fmla="*/ 59851 h 614588"/>
              <a:gd name="connsiteX3" fmla="*/ 997528 w 997528"/>
              <a:gd name="connsiteY3" fmla="*/ 4433 h 614588"/>
              <a:gd name="connsiteX4" fmla="*/ 997528 w 997528"/>
              <a:gd name="connsiteY4" fmla="*/ 4433 h 614588"/>
              <a:gd name="connsiteX0" fmla="*/ 0 w 997528"/>
              <a:gd name="connsiteY0" fmla="*/ 609600 h 610063"/>
              <a:gd name="connsiteX1" fmla="*/ 387928 w 997528"/>
              <a:gd name="connsiteY1" fmla="*/ 498764 h 610063"/>
              <a:gd name="connsiteX2" fmla="*/ 552820 w 997528"/>
              <a:gd name="connsiteY2" fmla="*/ 93203 h 610063"/>
              <a:gd name="connsiteX3" fmla="*/ 997528 w 997528"/>
              <a:gd name="connsiteY3" fmla="*/ 0 h 610063"/>
              <a:gd name="connsiteX4" fmla="*/ 997528 w 997528"/>
              <a:gd name="connsiteY4" fmla="*/ 0 h 610063"/>
              <a:gd name="connsiteX0" fmla="*/ 0 w 997528"/>
              <a:gd name="connsiteY0" fmla="*/ 609600 h 610368"/>
              <a:gd name="connsiteX1" fmla="*/ 387928 w 997528"/>
              <a:gd name="connsiteY1" fmla="*/ 513878 h 610368"/>
              <a:gd name="connsiteX2" fmla="*/ 552820 w 997528"/>
              <a:gd name="connsiteY2" fmla="*/ 93203 h 610368"/>
              <a:gd name="connsiteX3" fmla="*/ 997528 w 997528"/>
              <a:gd name="connsiteY3" fmla="*/ 0 h 610368"/>
              <a:gd name="connsiteX4" fmla="*/ 997528 w 997528"/>
              <a:gd name="connsiteY4" fmla="*/ 0 h 610368"/>
              <a:gd name="connsiteX0" fmla="*/ 0 w 1030469"/>
              <a:gd name="connsiteY0" fmla="*/ 612533 h 613301"/>
              <a:gd name="connsiteX1" fmla="*/ 387928 w 1030469"/>
              <a:gd name="connsiteY1" fmla="*/ 516811 h 613301"/>
              <a:gd name="connsiteX2" fmla="*/ 552820 w 1030469"/>
              <a:gd name="connsiteY2" fmla="*/ 96136 h 613301"/>
              <a:gd name="connsiteX3" fmla="*/ 997528 w 1030469"/>
              <a:gd name="connsiteY3" fmla="*/ 2933 h 613301"/>
              <a:gd name="connsiteX4" fmla="*/ 997528 w 1030469"/>
              <a:gd name="connsiteY4" fmla="*/ 25604 h 613301"/>
              <a:gd name="connsiteX0" fmla="*/ 0 w 1030469"/>
              <a:gd name="connsiteY0" fmla="*/ 612533 h 613301"/>
              <a:gd name="connsiteX1" fmla="*/ 387928 w 1030469"/>
              <a:gd name="connsiteY1" fmla="*/ 516811 h 613301"/>
              <a:gd name="connsiteX2" fmla="*/ 552820 w 1030469"/>
              <a:gd name="connsiteY2" fmla="*/ 96136 h 613301"/>
              <a:gd name="connsiteX3" fmla="*/ 997528 w 1030469"/>
              <a:gd name="connsiteY3" fmla="*/ 2933 h 613301"/>
              <a:gd name="connsiteX4" fmla="*/ 997528 w 1030469"/>
              <a:gd name="connsiteY4" fmla="*/ 25604 h 613301"/>
              <a:gd name="connsiteX0" fmla="*/ 0 w 1466933"/>
              <a:gd name="connsiteY0" fmla="*/ 612435 h 613203"/>
              <a:gd name="connsiteX1" fmla="*/ 387928 w 1466933"/>
              <a:gd name="connsiteY1" fmla="*/ 516713 h 613203"/>
              <a:gd name="connsiteX2" fmla="*/ 552820 w 1466933"/>
              <a:gd name="connsiteY2" fmla="*/ 96038 h 613203"/>
              <a:gd name="connsiteX3" fmla="*/ 997528 w 1466933"/>
              <a:gd name="connsiteY3" fmla="*/ 2835 h 613203"/>
              <a:gd name="connsiteX4" fmla="*/ 1466933 w 1466933"/>
              <a:gd name="connsiteY4" fmla="*/ 161532 h 613203"/>
              <a:gd name="connsiteX0" fmla="*/ 0 w 997528"/>
              <a:gd name="connsiteY0" fmla="*/ 612435 h 613203"/>
              <a:gd name="connsiteX1" fmla="*/ 387928 w 997528"/>
              <a:gd name="connsiteY1" fmla="*/ 516713 h 613203"/>
              <a:gd name="connsiteX2" fmla="*/ 552820 w 997528"/>
              <a:gd name="connsiteY2" fmla="*/ 96038 h 613203"/>
              <a:gd name="connsiteX3" fmla="*/ 997528 w 997528"/>
              <a:gd name="connsiteY3" fmla="*/ 2835 h 613203"/>
              <a:gd name="connsiteX0" fmla="*/ 0 w 1110532"/>
              <a:gd name="connsiteY0" fmla="*/ 543547 h 544315"/>
              <a:gd name="connsiteX1" fmla="*/ 387928 w 1110532"/>
              <a:gd name="connsiteY1" fmla="*/ 447825 h 544315"/>
              <a:gd name="connsiteX2" fmla="*/ 552820 w 1110532"/>
              <a:gd name="connsiteY2" fmla="*/ 27150 h 544315"/>
              <a:gd name="connsiteX3" fmla="*/ 1110532 w 1110532"/>
              <a:gd name="connsiteY3" fmla="*/ 47302 h 544315"/>
              <a:gd name="connsiteX0" fmla="*/ 0 w 1006220"/>
              <a:gd name="connsiteY0" fmla="*/ 574627 h 575395"/>
              <a:gd name="connsiteX1" fmla="*/ 387928 w 1006220"/>
              <a:gd name="connsiteY1" fmla="*/ 478905 h 575395"/>
              <a:gd name="connsiteX2" fmla="*/ 552820 w 1006220"/>
              <a:gd name="connsiteY2" fmla="*/ 58230 h 575395"/>
              <a:gd name="connsiteX3" fmla="*/ 1006220 w 1006220"/>
              <a:gd name="connsiteY3" fmla="*/ 10369 h 575395"/>
              <a:gd name="connsiteX0" fmla="*/ 0 w 1006220"/>
              <a:gd name="connsiteY0" fmla="*/ 568283 h 569051"/>
              <a:gd name="connsiteX1" fmla="*/ 387928 w 1006220"/>
              <a:gd name="connsiteY1" fmla="*/ 472561 h 569051"/>
              <a:gd name="connsiteX2" fmla="*/ 552820 w 1006220"/>
              <a:gd name="connsiteY2" fmla="*/ 51886 h 569051"/>
              <a:gd name="connsiteX3" fmla="*/ 1006220 w 1006220"/>
              <a:gd name="connsiteY3" fmla="*/ 4025 h 569051"/>
              <a:gd name="connsiteX0" fmla="*/ 0 w 1006220"/>
              <a:gd name="connsiteY0" fmla="*/ 564258 h 564955"/>
              <a:gd name="connsiteX1" fmla="*/ 387928 w 1006220"/>
              <a:gd name="connsiteY1" fmla="*/ 468536 h 564955"/>
              <a:gd name="connsiteX2" fmla="*/ 561512 w 1006220"/>
              <a:gd name="connsiteY2" fmla="*/ 62975 h 564955"/>
              <a:gd name="connsiteX3" fmla="*/ 1006220 w 1006220"/>
              <a:gd name="connsiteY3" fmla="*/ 0 h 564955"/>
              <a:gd name="connsiteX0" fmla="*/ 0 w 1006220"/>
              <a:gd name="connsiteY0" fmla="*/ 564541 h 568225"/>
              <a:gd name="connsiteX1" fmla="*/ 387928 w 1006220"/>
              <a:gd name="connsiteY1" fmla="*/ 499047 h 568225"/>
              <a:gd name="connsiteX2" fmla="*/ 561512 w 1006220"/>
              <a:gd name="connsiteY2" fmla="*/ 63258 h 568225"/>
              <a:gd name="connsiteX3" fmla="*/ 1006220 w 1006220"/>
              <a:gd name="connsiteY3" fmla="*/ 283 h 56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220" h="568225">
                <a:moveTo>
                  <a:pt x="0" y="564541"/>
                </a:moveTo>
                <a:cubicBezTo>
                  <a:pt x="169719" y="569158"/>
                  <a:pt x="294343" y="582594"/>
                  <a:pt x="387928" y="499047"/>
                </a:cubicBezTo>
                <a:cubicBezTo>
                  <a:pt x="481513" y="415500"/>
                  <a:pt x="458463" y="146385"/>
                  <a:pt x="561512" y="63258"/>
                </a:cubicBezTo>
                <a:cubicBezTo>
                  <a:pt x="664561" y="-19869"/>
                  <a:pt x="853868" y="4481"/>
                  <a:pt x="1006220" y="283"/>
                </a:cubicBezTo>
              </a:path>
            </a:pathLst>
          </a:cu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A2CF3-9163-C641-92C4-0677DFF98169}"/>
              </a:ext>
            </a:extLst>
          </p:cNvPr>
          <p:cNvCxnSpPr/>
          <p:nvPr/>
        </p:nvCxnSpPr>
        <p:spPr bwMode="auto">
          <a:xfrm flipH="1">
            <a:off x="5888530" y="2171784"/>
            <a:ext cx="12919" cy="1367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A42008-2757-E74B-A4F4-2231617A3861}"/>
              </a:ext>
            </a:extLst>
          </p:cNvPr>
          <p:cNvSpPr txBox="1"/>
          <p:nvPr/>
        </p:nvSpPr>
        <p:spPr>
          <a:xfrm>
            <a:off x="5226452" y="1622251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23BB77-1B49-3A4A-B524-EAB2E73F3DD9}"/>
                  </a:ext>
                </a:extLst>
              </p:cNvPr>
              <p:cNvSpPr/>
              <p:nvPr/>
            </p:nvSpPr>
            <p:spPr>
              <a:xfrm>
                <a:off x="5927926" y="4103132"/>
                <a:ext cx="462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23BB77-1B49-3A4A-B524-EAB2E73F3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926" y="4103132"/>
                <a:ext cx="462434" cy="461665"/>
              </a:xfrm>
              <a:prstGeom prst="rect">
                <a:avLst/>
              </a:prstGeom>
              <a:blipFill>
                <a:blip r:embed="rId1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AC019627-C439-0D88-480C-B3CE2824F424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0058400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Perceptron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25838CC-2727-FB69-7A82-886B6640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14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7E038B-F431-C44C-AA95-5C9F87D0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29341" y="1219200"/>
            <a:ext cx="4201402" cy="1438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33B78-4A6D-9143-948F-E81D1B2F7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743244"/>
            <a:ext cx="4196141" cy="14289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9BFB2-0FDF-7644-B915-974942AD3457}"/>
              </a:ext>
            </a:extLst>
          </p:cNvPr>
          <p:cNvSpPr txBox="1"/>
          <p:nvPr/>
        </p:nvSpPr>
        <p:spPr>
          <a:xfrm>
            <a:off x="8677755" y="6550224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</a:t>
            </a:r>
            <a:r>
              <a:rPr lang="en-US" sz="1400" b="0" dirty="0">
                <a:hlinkClick r:id="rId4"/>
              </a:rPr>
              <a:t>Stanford 231n</a:t>
            </a:r>
            <a:endParaRPr lang="en-US" sz="1400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F30B72-8EDB-6546-A46C-7EFF4BF67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129340" y="2981222"/>
            <a:ext cx="4201402" cy="1438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825B96-E2A3-6153-921E-BFEB6FD95EBE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1259804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Common nonlinearities (or </a:t>
            </a:r>
            <a:r>
              <a:rPr lang="en-US" i="1" dirty="0"/>
              <a:t>activation functions</a:t>
            </a:r>
            <a:r>
              <a:rPr lang="en-US" dirty="0"/>
              <a:t>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34963F0-A2D2-E86E-0E47-621582BB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17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32" y="1197177"/>
            <a:ext cx="11172509" cy="435804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Introduce a </a:t>
            </a:r>
            <a:r>
              <a:rPr lang="en-US" sz="2800" i="1" dirty="0"/>
              <a:t>hidden layer</a:t>
            </a:r>
            <a:r>
              <a:rPr lang="en-US" sz="2800" dirty="0"/>
              <a:t> of </a:t>
            </a:r>
            <a:r>
              <a:rPr lang="en-US" sz="2800" dirty="0" err="1"/>
              <a:t>perceptrons</a:t>
            </a:r>
            <a:r>
              <a:rPr lang="en-US" sz="2800" dirty="0"/>
              <a:t> computing linear combinations of inputs followed by nonlinearities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00" r="15200"/>
          <a:stretch/>
        </p:blipFill>
        <p:spPr>
          <a:xfrm>
            <a:off x="3569733" y="2286000"/>
            <a:ext cx="4191000" cy="392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/>
              <p:nvPr/>
            </p:nvSpPr>
            <p:spPr>
              <a:xfrm rot="16200000">
                <a:off x="1888158" y="4436444"/>
                <a:ext cx="284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/>
                  <a:t>Individual dimensions of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88158" y="4436444"/>
                <a:ext cx="2841419" cy="369332"/>
              </a:xfrm>
              <a:prstGeom prst="rect">
                <a:avLst/>
              </a:prstGeom>
              <a:blipFill>
                <a:blip r:embed="rId8"/>
                <a:stretch>
                  <a:fillRect l="-6667" r="-23333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A599DD43-572F-DC2C-2ED4-3DB7290DD481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1033662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Two-layer neural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764-71D5-8844-FBE8-94E73DD8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29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73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B8B7952-E1BF-4088-8D91-414724EED16F}"/>
              </a:ext>
            </a:extLst>
          </p:cNvPr>
          <p:cNvSpPr txBox="1">
            <a:spLocks/>
          </p:cNvSpPr>
          <p:nvPr/>
        </p:nvSpPr>
        <p:spPr>
          <a:xfrm>
            <a:off x="1162050" y="-3255"/>
            <a:ext cx="9829800" cy="171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Disclaimer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1DFC6-2238-4769-B8D0-FA0BC745ADA6}"/>
              </a:ext>
            </a:extLst>
          </p:cNvPr>
          <p:cNvSpPr txBox="1"/>
          <p:nvPr/>
        </p:nvSpPr>
        <p:spPr>
          <a:xfrm>
            <a:off x="1218611" y="1466241"/>
            <a:ext cx="96504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b="1" dirty="0">
                <a:solidFill>
                  <a:srgbClr val="7030A0"/>
                </a:solidFill>
              </a:rPr>
              <a:t>The content (text, image, and graphics) used in this slide </a:t>
            </a:r>
            <a:r>
              <a:rPr lang="en-US" sz="2400" b="1">
                <a:solidFill>
                  <a:srgbClr val="7030A0"/>
                </a:solidFill>
              </a:rPr>
              <a:t>are adopted </a:t>
            </a:r>
            <a:r>
              <a:rPr lang="en-US" sz="2400" b="1" dirty="0">
                <a:solidFill>
                  <a:srgbClr val="7030A0"/>
                </a:solidFill>
              </a:rPr>
              <a:t>from many sources for Academic purposes. Broadly, the sources have been given due credit appropriately. However, there is a chance of missing out some original primary sources. The authors of this material do not claim any copyright of such material. </a:t>
            </a:r>
            <a:endParaRPr lang="en-IN" sz="2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E3B01AF-4940-99CF-12A5-EF3FCE4A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3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00" r="15200"/>
          <a:stretch/>
        </p:blipFill>
        <p:spPr>
          <a:xfrm>
            <a:off x="3569733" y="2286000"/>
            <a:ext cx="4191000" cy="392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0397C-FC74-DC4B-80E2-A629AF4068F5}"/>
                  </a:ext>
                </a:extLst>
              </p:cNvPr>
              <p:cNvSpPr txBox="1"/>
              <p:nvPr/>
            </p:nvSpPr>
            <p:spPr>
              <a:xfrm>
                <a:off x="5855733" y="3081376"/>
                <a:ext cx="1175578" cy="40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0397C-FC74-DC4B-80E2-A629AF40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3" y="3081376"/>
                <a:ext cx="1175578" cy="403893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6623DC-CA2E-8346-8F40-A10BB55B120E}"/>
                  </a:ext>
                </a:extLst>
              </p:cNvPr>
              <p:cNvSpPr txBox="1"/>
              <p:nvPr/>
            </p:nvSpPr>
            <p:spPr>
              <a:xfrm>
                <a:off x="5855732" y="3657600"/>
                <a:ext cx="1175578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6623DC-CA2E-8346-8F40-A10BB55B1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2" y="3657600"/>
                <a:ext cx="1175578" cy="404406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6C8F6-11A3-7146-BCA8-77EF6A982199}"/>
                  </a:ext>
                </a:extLst>
              </p:cNvPr>
              <p:cNvSpPr txBox="1"/>
              <p:nvPr/>
            </p:nvSpPr>
            <p:spPr>
              <a:xfrm>
                <a:off x="5890666" y="5625360"/>
                <a:ext cx="1206869" cy="40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6C8F6-11A3-7146-BCA8-77EF6A98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66" y="5625360"/>
                <a:ext cx="1206869" cy="404598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/>
              <p:nvPr/>
            </p:nvSpPr>
            <p:spPr>
              <a:xfrm rot="16200000">
                <a:off x="1888158" y="4436444"/>
                <a:ext cx="284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/>
                  <a:t>Individual dimensions of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88158" y="4436444"/>
                <a:ext cx="2841419" cy="369332"/>
              </a:xfrm>
              <a:prstGeom prst="rect">
                <a:avLst/>
              </a:prstGeom>
              <a:blipFill>
                <a:blip r:embed="rId8"/>
                <a:stretch>
                  <a:fillRect l="-6667" r="-23333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63469D93-7D88-AC69-B64A-EC9AE589EF6F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1033662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Two-layer neural network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3940287-26B8-0602-D531-1E3B7D0D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32" y="1197177"/>
            <a:ext cx="11172509" cy="435804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Introduce a </a:t>
            </a:r>
            <a:r>
              <a:rPr lang="en-US" sz="2800" i="1" dirty="0"/>
              <a:t>hidden layer</a:t>
            </a:r>
            <a:r>
              <a:rPr lang="en-US" sz="2800" dirty="0"/>
              <a:t> of </a:t>
            </a:r>
            <a:r>
              <a:rPr lang="en-US" sz="2800" dirty="0" err="1"/>
              <a:t>perceptrons</a:t>
            </a:r>
            <a:r>
              <a:rPr lang="en-US" sz="2800" dirty="0"/>
              <a:t> computing linear combinations of inputs followed by nonlinearities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940419E-4FFC-0585-FC12-C0AE6E6E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3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00" r="15200"/>
          <a:stretch/>
        </p:blipFill>
        <p:spPr>
          <a:xfrm>
            <a:off x="3569733" y="2286000"/>
            <a:ext cx="4191000" cy="392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0397C-FC74-DC4B-80E2-A629AF4068F5}"/>
                  </a:ext>
                </a:extLst>
              </p:cNvPr>
              <p:cNvSpPr txBox="1"/>
              <p:nvPr/>
            </p:nvSpPr>
            <p:spPr>
              <a:xfrm>
                <a:off x="5855733" y="3081376"/>
                <a:ext cx="1175578" cy="40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0397C-FC74-DC4B-80E2-A629AF40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3" y="3081376"/>
                <a:ext cx="1175578" cy="403893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6623DC-CA2E-8346-8F40-A10BB55B120E}"/>
                  </a:ext>
                </a:extLst>
              </p:cNvPr>
              <p:cNvSpPr txBox="1"/>
              <p:nvPr/>
            </p:nvSpPr>
            <p:spPr>
              <a:xfrm>
                <a:off x="5855732" y="3657600"/>
                <a:ext cx="1175578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6623DC-CA2E-8346-8F40-A10BB55B1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2" y="3657600"/>
                <a:ext cx="1175578" cy="404406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6C8F6-11A3-7146-BCA8-77EF6A982199}"/>
                  </a:ext>
                </a:extLst>
              </p:cNvPr>
              <p:cNvSpPr txBox="1"/>
              <p:nvPr/>
            </p:nvSpPr>
            <p:spPr>
              <a:xfrm>
                <a:off x="5890666" y="5625360"/>
                <a:ext cx="1206869" cy="40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6C8F6-11A3-7146-BCA8-77EF6A98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66" y="5625360"/>
                <a:ext cx="1206869" cy="404598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/>
              <p:nvPr/>
            </p:nvSpPr>
            <p:spPr>
              <a:xfrm rot="16200000">
                <a:off x="1888158" y="4436444"/>
                <a:ext cx="284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/>
                  <a:t>Individual dimensions of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88158" y="4436444"/>
                <a:ext cx="2841419" cy="369332"/>
              </a:xfrm>
              <a:prstGeom prst="rect">
                <a:avLst/>
              </a:prstGeom>
              <a:blipFill>
                <a:blip r:embed="rId8"/>
                <a:stretch>
                  <a:fillRect l="-6667" r="-23333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035149-9F19-294F-A622-9BE34E80705E}"/>
                  </a:ext>
                </a:extLst>
              </p:cNvPr>
              <p:cNvSpPr txBox="1"/>
              <p:nvPr/>
            </p:nvSpPr>
            <p:spPr>
              <a:xfrm>
                <a:off x="5080927" y="6368419"/>
                <a:ext cx="3139386" cy="451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r>
                  <a:rPr lang="en-US" sz="2000" b="0" dirty="0"/>
                  <a:t>– matrix with rows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035149-9F19-294F-A622-9BE34E80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27" y="6368419"/>
                <a:ext cx="3139386" cy="451790"/>
              </a:xfrm>
              <a:prstGeom prst="rect">
                <a:avLst/>
              </a:prstGeom>
              <a:blipFill>
                <a:blip r:embed="rId9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941B0D-80AD-E746-BD76-DD5A80D7A60A}"/>
                  </a:ext>
                </a:extLst>
              </p:cNvPr>
              <p:cNvSpPr/>
              <p:nvPr/>
            </p:nvSpPr>
            <p:spPr>
              <a:xfrm>
                <a:off x="5791201" y="4343401"/>
                <a:ext cx="13628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941B0D-80AD-E746-BD76-DD5A80D7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1" y="4343401"/>
                <a:ext cx="136280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E62FD0F9-7E7E-5812-C557-20318733ECF5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1033662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Two-layer neural network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D62BAE5-C866-31D0-16E0-E6994F2E3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32" y="1197177"/>
            <a:ext cx="11172509" cy="435804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Introduce a </a:t>
            </a:r>
            <a:r>
              <a:rPr lang="en-US" sz="2800" i="1" dirty="0"/>
              <a:t>hidden layer</a:t>
            </a:r>
            <a:r>
              <a:rPr lang="en-US" sz="2800" dirty="0"/>
              <a:t> of </a:t>
            </a:r>
            <a:r>
              <a:rPr lang="en-US" sz="2800" dirty="0" err="1"/>
              <a:t>perceptrons</a:t>
            </a:r>
            <a:r>
              <a:rPr lang="en-US" sz="2800" dirty="0"/>
              <a:t> computing linear combinations of inputs followed by nonlinearities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432204B-A138-553C-C306-C8387A95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9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00" r="15200"/>
          <a:stretch/>
        </p:blipFill>
        <p:spPr>
          <a:xfrm>
            <a:off x="3569733" y="2286000"/>
            <a:ext cx="4191000" cy="392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0397C-FC74-DC4B-80E2-A629AF4068F5}"/>
                  </a:ext>
                </a:extLst>
              </p:cNvPr>
              <p:cNvSpPr txBox="1"/>
              <p:nvPr/>
            </p:nvSpPr>
            <p:spPr>
              <a:xfrm>
                <a:off x="5855733" y="3081376"/>
                <a:ext cx="1175578" cy="40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0397C-FC74-DC4B-80E2-A629AF40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3" y="3081376"/>
                <a:ext cx="1175578" cy="403893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6623DC-CA2E-8346-8F40-A10BB55B120E}"/>
                  </a:ext>
                </a:extLst>
              </p:cNvPr>
              <p:cNvSpPr txBox="1"/>
              <p:nvPr/>
            </p:nvSpPr>
            <p:spPr>
              <a:xfrm>
                <a:off x="5855732" y="3657600"/>
                <a:ext cx="1175578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6623DC-CA2E-8346-8F40-A10BB55B1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2" y="3657600"/>
                <a:ext cx="1175578" cy="404406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6C8F6-11A3-7146-BCA8-77EF6A982199}"/>
                  </a:ext>
                </a:extLst>
              </p:cNvPr>
              <p:cNvSpPr txBox="1"/>
              <p:nvPr/>
            </p:nvSpPr>
            <p:spPr>
              <a:xfrm>
                <a:off x="5890666" y="5625360"/>
                <a:ext cx="1206869" cy="40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6C8F6-11A3-7146-BCA8-77EF6A98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66" y="5625360"/>
                <a:ext cx="1206869" cy="404598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18C88B-B310-1C4A-9DD2-F0AE4A31D4F3}"/>
                  </a:ext>
                </a:extLst>
              </p:cNvPr>
              <p:cNvSpPr txBox="1"/>
              <p:nvPr/>
            </p:nvSpPr>
            <p:spPr>
              <a:xfrm>
                <a:off x="7753220" y="4343400"/>
                <a:ext cx="1895134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20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18C88B-B310-1C4A-9DD2-F0AE4A31D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220" y="4343400"/>
                <a:ext cx="1895134" cy="439736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/>
              <p:nvPr/>
            </p:nvSpPr>
            <p:spPr>
              <a:xfrm rot="16200000">
                <a:off x="1888158" y="4436444"/>
                <a:ext cx="284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/>
                  <a:t>Individual dimensions of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88158" y="4436444"/>
                <a:ext cx="2841419" cy="369332"/>
              </a:xfrm>
              <a:prstGeom prst="rect">
                <a:avLst/>
              </a:prstGeom>
              <a:blipFill>
                <a:blip r:embed="rId8"/>
                <a:stretch>
                  <a:fillRect l="-6667" r="-23333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035149-9F19-294F-A622-9BE34E80705E}"/>
                  </a:ext>
                </a:extLst>
              </p:cNvPr>
              <p:cNvSpPr txBox="1"/>
              <p:nvPr/>
            </p:nvSpPr>
            <p:spPr>
              <a:xfrm>
                <a:off x="5080927" y="6368419"/>
                <a:ext cx="3139386" cy="451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r>
                  <a:rPr lang="en-US" sz="2000" b="0" dirty="0"/>
                  <a:t>– matrix with rows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035149-9F19-294F-A622-9BE34E80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927" y="6368419"/>
                <a:ext cx="3139386" cy="451790"/>
              </a:xfrm>
              <a:prstGeom prst="rect">
                <a:avLst/>
              </a:prstGeom>
              <a:blipFill>
                <a:blip r:embed="rId9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941B0D-80AD-E746-BD76-DD5A80D7A60A}"/>
                  </a:ext>
                </a:extLst>
              </p:cNvPr>
              <p:cNvSpPr/>
              <p:nvPr/>
            </p:nvSpPr>
            <p:spPr>
              <a:xfrm>
                <a:off x="5791201" y="4343401"/>
                <a:ext cx="13628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941B0D-80AD-E746-BD76-DD5A80D7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1" y="4343401"/>
                <a:ext cx="136280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>
            <a:extLst>
              <a:ext uri="{FF2B5EF4-FFF2-40B4-BE49-F238E27FC236}">
                <a16:creationId xmlns:a16="http://schemas.microsoft.com/office/drawing/2014/main" id="{C41FB0BB-75E8-BCCA-6A7B-5F65A858AF1B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1033662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Two-layer neural network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5D59009-E493-D5FB-7C0B-218CF834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32" y="1197177"/>
            <a:ext cx="11172509" cy="435804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Introduce a </a:t>
            </a:r>
            <a:r>
              <a:rPr lang="en-US" sz="2800" i="1" dirty="0"/>
              <a:t>hidden layer</a:t>
            </a:r>
            <a:r>
              <a:rPr lang="en-US" sz="2800" dirty="0"/>
              <a:t> of </a:t>
            </a:r>
            <a:r>
              <a:rPr lang="en-US" sz="2800" dirty="0" err="1"/>
              <a:t>perceptrons</a:t>
            </a:r>
            <a:r>
              <a:rPr lang="en-US" sz="2800" dirty="0"/>
              <a:t> computing linear combinations of inputs followed by nonlinearities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6B8C237-BA73-EC3B-244A-1116E0C7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45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ECDE-C2AA-7A47-AEE3-4E4F05BC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32" y="2741498"/>
            <a:ext cx="10730058" cy="37532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C2E195-C64A-A24E-8ECE-B321E3F83BEA}"/>
              </a:ext>
            </a:extLst>
          </p:cNvPr>
          <p:cNvSpPr/>
          <p:nvPr/>
        </p:nvSpPr>
        <p:spPr>
          <a:xfrm>
            <a:off x="9975107" y="6493688"/>
            <a:ext cx="1277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>
                <a:hlinkClick r:id="rId4"/>
              </a:rPr>
              <a:t>Figure source</a:t>
            </a:r>
            <a:endParaRPr lang="en-US" sz="1400" b="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BEA6868-A9E3-E29F-98BB-57771C672EC7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1033662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Two-layer neural network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1EB5BD-DEF1-D8E9-BD35-9DA05AEFCD8A}"/>
              </a:ext>
            </a:extLst>
          </p:cNvPr>
          <p:cNvSpPr txBox="1">
            <a:spLocks/>
          </p:cNvSpPr>
          <p:nvPr/>
        </p:nvSpPr>
        <p:spPr>
          <a:xfrm>
            <a:off x="636032" y="1197177"/>
            <a:ext cx="11172509" cy="435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800" dirty="0"/>
              <a:t>Introduce a </a:t>
            </a:r>
            <a:r>
              <a:rPr lang="en-US" sz="2800" i="1" dirty="0"/>
              <a:t>hidden layer</a:t>
            </a:r>
            <a:r>
              <a:rPr lang="en-US" sz="2800" dirty="0"/>
              <a:t> of </a:t>
            </a:r>
            <a:r>
              <a:rPr lang="en-US" sz="2800" dirty="0" err="1"/>
              <a:t>perceptrons</a:t>
            </a:r>
            <a:r>
              <a:rPr lang="en-US" sz="2800" dirty="0"/>
              <a:t> computing linear combinations of inputs followed by nonlinearities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The bigger the hidden layer, the more expressive the model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2AB381B-68A6-F636-49B0-C0B39E61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683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ECDE-C2AA-7A47-AEE3-4E4F05BC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32" y="2741498"/>
            <a:ext cx="10730058" cy="37532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C2E195-C64A-A24E-8ECE-B321E3F83BEA}"/>
              </a:ext>
            </a:extLst>
          </p:cNvPr>
          <p:cNvSpPr/>
          <p:nvPr/>
        </p:nvSpPr>
        <p:spPr>
          <a:xfrm>
            <a:off x="9975107" y="6493688"/>
            <a:ext cx="1277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>
                <a:hlinkClick r:id="rId4"/>
              </a:rPr>
              <a:t>Figure source</a:t>
            </a:r>
            <a:endParaRPr lang="en-US" sz="1400" b="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BEA6868-A9E3-E29F-98BB-57771C672EC7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1033662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Two-layer neural network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1EB5BD-DEF1-D8E9-BD35-9DA05AEFCD8A}"/>
              </a:ext>
            </a:extLst>
          </p:cNvPr>
          <p:cNvSpPr txBox="1">
            <a:spLocks/>
          </p:cNvSpPr>
          <p:nvPr/>
        </p:nvSpPr>
        <p:spPr>
          <a:xfrm>
            <a:off x="636032" y="1197177"/>
            <a:ext cx="11172509" cy="435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800" dirty="0"/>
              <a:t>Introduce a </a:t>
            </a:r>
            <a:r>
              <a:rPr lang="en-US" sz="2800" i="1" dirty="0"/>
              <a:t>hidden layer</a:t>
            </a:r>
            <a:r>
              <a:rPr lang="en-US" sz="2800" dirty="0"/>
              <a:t> of </a:t>
            </a:r>
            <a:r>
              <a:rPr lang="en-US" sz="2800" dirty="0" err="1"/>
              <a:t>perceptrons</a:t>
            </a:r>
            <a:r>
              <a:rPr lang="en-US" sz="2800" dirty="0"/>
              <a:t> computing linear combinations of inputs followed by nonlinearities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The bigger the hidden layer, the more expressive 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E390D-8581-85F4-B60B-572337A1DDDA}"/>
              </a:ext>
            </a:extLst>
          </p:cNvPr>
          <p:cNvSpPr txBox="1"/>
          <p:nvPr/>
        </p:nvSpPr>
        <p:spPr>
          <a:xfrm>
            <a:off x="0" y="3234819"/>
            <a:ext cx="12191999" cy="223200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two-layer network is a </a:t>
            </a:r>
            <a:r>
              <a:rPr lang="en-US" sz="3200" i="1" dirty="0">
                <a:hlinkClick r:id="rId6"/>
              </a:rPr>
              <a:t>universal function approximator</a:t>
            </a:r>
            <a:endParaRPr lang="en-US" sz="3200" i="1" dirty="0"/>
          </a:p>
          <a:p>
            <a:pPr marL="857250" lvl="1" indent="-457200">
              <a:buFont typeface="Arial"/>
              <a:buChar char="•"/>
            </a:pPr>
            <a:r>
              <a:rPr lang="en-US" sz="3200" dirty="0"/>
              <a:t>But the hidden layer may need to be huge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D18BE2-673A-5BE5-1065-E067157F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479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85" y="1410320"/>
            <a:ext cx="9357853" cy="42284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8ADAFA-31F3-0995-1E37-4E50C25AC6B9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0058400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Beyond two layers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661861-CE3B-4897-E37C-63166145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72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29264" y="3366207"/>
            <a:ext cx="10894142" cy="2895600"/>
          </a:xfrm>
        </p:spPr>
        <p:txBody>
          <a:bodyPr>
            <a:normAutofit/>
          </a:bodyPr>
          <a:lstStyle/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3200" dirty="0"/>
              <a:t>Learn a </a:t>
            </a:r>
            <a:r>
              <a:rPr lang="en-US" sz="3200" i="1" dirty="0"/>
              <a:t>feature hierarchy</a:t>
            </a:r>
            <a:endParaRPr lang="en-US" sz="3200" dirty="0">
              <a:sym typeface="Wingdings" charset="0"/>
            </a:endParaRP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3200" dirty="0"/>
              <a:t>Each layer extracts features from the output of previous layer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3200" dirty="0"/>
              <a:t>All layers are trained jointly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DBB-0D52-69B8-DCC9-27F71040D246}"/>
              </a:ext>
            </a:extLst>
          </p:cNvPr>
          <p:cNvGrpSpPr/>
          <p:nvPr/>
        </p:nvGrpSpPr>
        <p:grpSpPr>
          <a:xfrm>
            <a:off x="285134" y="1600199"/>
            <a:ext cx="11238271" cy="1172497"/>
            <a:chOff x="1727752" y="1600200"/>
            <a:chExt cx="8545973" cy="838200"/>
          </a:xfrm>
        </p:grpSpPr>
        <p:sp>
          <p:nvSpPr>
            <p:cNvPr id="2" name="Rounded Rectangle 1"/>
            <p:cNvSpPr>
              <a:spLocks noChangeArrowheads="1"/>
            </p:cNvSpPr>
            <p:nvPr/>
          </p:nvSpPr>
          <p:spPr bwMode="auto">
            <a:xfrm>
              <a:off x="3200400" y="1600200"/>
              <a:ext cx="1524000" cy="838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8F26"/>
                </a:gs>
                <a:gs pos="20000">
                  <a:srgbClr val="FF8F2A"/>
                </a:gs>
                <a:gs pos="100000">
                  <a:srgbClr val="CB6C1D"/>
                </a:gs>
              </a:gsLst>
              <a:lin ang="5400000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r>
                <a:rPr lang="en-US" sz="2000" b="0" dirty="0">
                  <a:latin typeface="+mn-lt"/>
                  <a:cs typeface="Adobe Caslon Pro"/>
                </a:rPr>
                <a:t>Layer 1</a:t>
              </a:r>
            </a:p>
          </p:txBody>
        </p:sp>
        <p:sp>
          <p:nvSpPr>
            <p:cNvPr id="12" name="Rounded Rectangle 11"/>
            <p:cNvSpPr>
              <a:spLocks noChangeArrowheads="1"/>
            </p:cNvSpPr>
            <p:nvPr/>
          </p:nvSpPr>
          <p:spPr bwMode="auto">
            <a:xfrm>
              <a:off x="5257800" y="1600200"/>
              <a:ext cx="1524000" cy="838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8F26"/>
                </a:gs>
                <a:gs pos="20000">
                  <a:srgbClr val="FF8F2A"/>
                </a:gs>
                <a:gs pos="100000">
                  <a:srgbClr val="CB6C1D"/>
                </a:gs>
              </a:gsLst>
              <a:lin ang="5400000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r>
                <a:rPr lang="en-US" sz="2000" b="0" dirty="0">
                  <a:latin typeface="+mn-lt"/>
                  <a:cs typeface="Adobe Caslon Pro"/>
                </a:rPr>
                <a:t>Layer 2</a:t>
              </a:r>
            </a:p>
          </p:txBody>
        </p:sp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7315200" y="1600200"/>
              <a:ext cx="1524000" cy="838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8F26"/>
                </a:gs>
                <a:gs pos="20000">
                  <a:srgbClr val="FF8F2A"/>
                </a:gs>
                <a:gs pos="100000">
                  <a:srgbClr val="CB6C1D"/>
                </a:gs>
              </a:gsLst>
              <a:lin ang="5400000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r>
                <a:rPr lang="en-US" sz="2000" b="0" dirty="0">
                  <a:latin typeface="+mn-lt"/>
                  <a:cs typeface="Adobe Caslon Pro"/>
                </a:rPr>
                <a:t>Layer 3</a:t>
              </a:r>
            </a:p>
          </p:txBody>
        </p:sp>
        <p:sp>
          <p:nvSpPr>
            <p:cNvPr id="19" name="Right Arrow 18"/>
            <p:cNvSpPr>
              <a:spLocks noChangeArrowheads="1"/>
            </p:cNvSpPr>
            <p:nvPr/>
          </p:nvSpPr>
          <p:spPr bwMode="auto">
            <a:xfrm>
              <a:off x="8839200" y="1905000"/>
              <a:ext cx="533400" cy="2667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 sz="2000" b="0">
                <a:latin typeface="+mn-lt"/>
                <a:cs typeface="+mn-cs"/>
              </a:endParaRPr>
            </a:p>
          </p:txBody>
        </p:sp>
        <p:sp>
          <p:nvSpPr>
            <p:cNvPr id="10252" name="TextBox 19"/>
            <p:cNvSpPr txBox="1">
              <a:spLocks noChangeArrowheads="1"/>
            </p:cNvSpPr>
            <p:nvPr/>
          </p:nvSpPr>
          <p:spPr bwMode="auto">
            <a:xfrm>
              <a:off x="9321240" y="1892059"/>
              <a:ext cx="952485" cy="400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 b="0" dirty="0">
                  <a:latin typeface="+mn-lt"/>
                </a:rPr>
                <a:t>Output</a:t>
              </a:r>
            </a:p>
          </p:txBody>
        </p:sp>
        <p:sp>
          <p:nvSpPr>
            <p:cNvPr id="10253" name="TextBox 20"/>
            <p:cNvSpPr txBox="1">
              <a:spLocks noChangeArrowheads="1"/>
            </p:cNvSpPr>
            <p:nvPr/>
          </p:nvSpPr>
          <p:spPr bwMode="auto">
            <a:xfrm>
              <a:off x="1727752" y="1878003"/>
              <a:ext cx="1133754" cy="400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 b="0" dirty="0">
                  <a:latin typeface="+mn-lt"/>
                </a:rPr>
                <a:t>Input</a:t>
              </a:r>
            </a:p>
          </p:txBody>
        </p:sp>
        <p:sp>
          <p:nvSpPr>
            <p:cNvPr id="15" name="Right Arrow 14"/>
            <p:cNvSpPr>
              <a:spLocks noChangeArrowheads="1"/>
            </p:cNvSpPr>
            <p:nvPr/>
          </p:nvSpPr>
          <p:spPr bwMode="auto">
            <a:xfrm>
              <a:off x="6784975" y="1905000"/>
              <a:ext cx="533400" cy="2667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 sz="2000" b="0">
                <a:latin typeface="+mn-lt"/>
                <a:cs typeface="+mn-cs"/>
              </a:endParaRPr>
            </a:p>
          </p:txBody>
        </p:sp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4727575" y="1905000"/>
              <a:ext cx="533400" cy="2667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 sz="2000" b="0">
                <a:latin typeface="+mn-lt"/>
                <a:cs typeface="+mn-cs"/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>
              <a:off x="2670175" y="1905000"/>
              <a:ext cx="533400" cy="2667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 sz="2000" b="0">
                <a:latin typeface="+mn-lt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37333AB-8005-9897-9269-0BDF8D4C13A7}"/>
              </a:ext>
            </a:extLst>
          </p:cNvPr>
          <p:cNvSpPr txBox="1">
            <a:spLocks noChangeArrowheads="1"/>
          </p:cNvSpPr>
          <p:nvPr/>
        </p:nvSpPr>
        <p:spPr>
          <a:xfrm>
            <a:off x="529073" y="160168"/>
            <a:ext cx="10058400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“Deep” pipeline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8F3C4E-02CA-046A-8DB3-9FD888E1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65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92CBA-DF9C-A74F-B5C2-8E27057A4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71" y="1132783"/>
            <a:ext cx="11151651" cy="40507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Number of layers, number of units per layer, activation function, loss function, regularization, regularization constant, optimizer, optimizer settings: learning rate schedule, number of epochs, batch size,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C04E4-F74C-3241-8B3F-1BD4EEE6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58" y="2824800"/>
            <a:ext cx="8836742" cy="3737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DC3EDD-8D27-CE46-8ADE-D5976B4EE6C3}"/>
              </a:ext>
            </a:extLst>
          </p:cNvPr>
          <p:cNvSpPr/>
          <p:nvPr/>
        </p:nvSpPr>
        <p:spPr>
          <a:xfrm>
            <a:off x="8518770" y="6400801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Stanford 231n</a:t>
            </a:r>
            <a:endParaRPr lang="en-US" sz="14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633D6D2-9243-BF3A-885A-2DA999F2AB7D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Hyperparameters in multi-layer networks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74877E-5E3F-DE0A-A7C1-F08D06AF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079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9AE02B-FE9B-8641-B2A8-3D6DE8DB0C9B}"/>
              </a:ext>
            </a:extLst>
          </p:cNvPr>
          <p:cNvSpPr/>
          <p:nvPr/>
        </p:nvSpPr>
        <p:spPr>
          <a:xfrm>
            <a:off x="8518770" y="6400801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Stanford 231n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2B7DB-339D-374C-BC92-73429099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99" y="1402933"/>
            <a:ext cx="10929478" cy="3739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FE790-1346-D84E-9C74-3813B8430E70}"/>
              </a:ext>
            </a:extLst>
          </p:cNvPr>
          <p:cNvSpPr txBox="1"/>
          <p:nvPr/>
        </p:nvSpPr>
        <p:spPr>
          <a:xfrm>
            <a:off x="2080523" y="5335835"/>
            <a:ext cx="7802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Number of hidden units in a two-layer network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1250643-9122-7E0E-61D6-819C5D0F9125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Hyperparameters in multi-layer networks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36813B4-E522-5275-AA87-C086E670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75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0D336E-6691-C445-B69B-85A9B7D8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66" y="1332822"/>
            <a:ext cx="11073067" cy="3623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DAA3BC-64E6-2D48-B653-41B8BB7B94F2}"/>
              </a:ext>
            </a:extLst>
          </p:cNvPr>
          <p:cNvSpPr/>
          <p:nvPr/>
        </p:nvSpPr>
        <p:spPr>
          <a:xfrm>
            <a:off x="8518770" y="6400801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Stanford 231n</a:t>
            </a:r>
            <a:endParaRPr lang="en-US" sz="14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04659E4-CADC-0ACB-D12C-67A3E9EA60B7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Hyperparameters in multi-layer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63BD0-1794-8A25-BD10-90699F67EF6A}"/>
              </a:ext>
            </a:extLst>
          </p:cNvPr>
          <p:cNvSpPr txBox="1"/>
          <p:nvPr/>
        </p:nvSpPr>
        <p:spPr>
          <a:xfrm>
            <a:off x="3761838" y="5043447"/>
            <a:ext cx="4586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Regularization constant</a:t>
            </a:r>
            <a:endParaRPr lang="en-US" sz="28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1BD0E8-F768-4864-E823-A0EB5EC9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39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29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1933" y="1067434"/>
            <a:ext cx="9918517" cy="5628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EA71B6-B457-4D16-8BF2-69A29818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13290"/>
            <a:ext cx="10411999" cy="1172131"/>
          </a:xfrm>
        </p:spPr>
        <p:txBody>
          <a:bodyPr/>
          <a:lstStyle/>
          <a:p>
            <a:r>
              <a:rPr lang="en-US" altLang="en-US" dirty="0"/>
              <a:t>Image categorization / CLASSIFICATION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A8944AE-8B60-857A-D3CC-167335B7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71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holehouse.org/mlclass/07_Regularization_files/Image%20%5b1%5d.png">
            <a:extLst>
              <a:ext uri="{FF2B5EF4-FFF2-40B4-BE49-F238E27FC236}">
                <a16:creationId xmlns:a16="http://schemas.microsoft.com/office/drawing/2014/main" id="{1FDAF901-C5E6-0341-9298-C9AFED107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914400" y="3682182"/>
            <a:ext cx="1002650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20242-A572-9F47-B416-47983DE9421A}"/>
              </a:ext>
            </a:extLst>
          </p:cNvPr>
          <p:cNvSpPr txBox="1"/>
          <p:nvPr/>
        </p:nvSpPr>
        <p:spPr>
          <a:xfrm>
            <a:off x="1792441" y="2920182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“Simple”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E7CEA-0D11-AF4D-B1FE-15827669A1AA}"/>
              </a:ext>
            </a:extLst>
          </p:cNvPr>
          <p:cNvSpPr txBox="1"/>
          <p:nvPr/>
        </p:nvSpPr>
        <p:spPr>
          <a:xfrm>
            <a:off x="8073676" y="2964116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“Complex”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CCBD4-86DA-AF47-99ED-A354338F35AF}"/>
              </a:ext>
            </a:extLst>
          </p:cNvPr>
          <p:cNvSpPr txBox="1"/>
          <p:nvPr/>
        </p:nvSpPr>
        <p:spPr>
          <a:xfrm>
            <a:off x="4572000" y="2964116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“Intermediate” model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DBEA42-AED8-FB9D-8ACB-11AFB1384D58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complexity and generalization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086A3-C4DB-5D2F-E811-AB830120799A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45E64-CF15-5A48-86B4-5E579C1A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20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8" y="914400"/>
            <a:ext cx="10990005" cy="5257800"/>
          </a:xfrm>
        </p:spPr>
        <p:txBody>
          <a:bodyPr/>
          <a:lstStyle/>
          <a:p>
            <a:pPr eaLnBrk="1" hangingPunct="1">
              <a:buFont typeface="Arial"/>
              <a:buChar char="•"/>
            </a:pPr>
            <a:r>
              <a:rPr lang="en-US" sz="2800" dirty="0"/>
              <a:t>Generalization (test) error of learning algorithms has two main components:</a:t>
            </a:r>
            <a:endParaRPr lang="en-US" sz="2800" i="1" dirty="0"/>
          </a:p>
          <a:p>
            <a:pPr lvl="1" eaLnBrk="1" hangingPunct="1">
              <a:buFont typeface="Arial"/>
              <a:buChar char="•"/>
            </a:pPr>
            <a:r>
              <a:rPr lang="en-US" sz="2400" b="1" dirty="0"/>
              <a:t>Bias:</a:t>
            </a:r>
            <a:r>
              <a:rPr lang="en-US" sz="2400" dirty="0"/>
              <a:t> error due to simplifying model assumptions</a:t>
            </a:r>
          </a:p>
          <a:p>
            <a:pPr lvl="1" eaLnBrk="1" hangingPunct="1">
              <a:buFont typeface="Arial"/>
              <a:buChar char="•"/>
            </a:pPr>
            <a:r>
              <a:rPr lang="en-US" sz="2400" b="1" dirty="0"/>
              <a:t>Variance:</a:t>
            </a:r>
            <a:r>
              <a:rPr lang="en-US" sz="2400" dirty="0"/>
              <a:t> error due to randomness of training set</a:t>
            </a:r>
            <a:endParaRPr lang="en-US" sz="800" dirty="0"/>
          </a:p>
          <a:p>
            <a:pPr marL="0" indent="0"/>
            <a:endParaRPr lang="en-US" dirty="0"/>
          </a:p>
        </p:txBody>
      </p:sp>
      <p:pic>
        <p:nvPicPr>
          <p:cNvPr id="8" name="Picture 2" descr="http://www.holehouse.org/mlclass/07_Regularization_files/Image%20%5b1%5d.png">
            <a:extLst>
              <a:ext uri="{FF2B5EF4-FFF2-40B4-BE49-F238E27FC236}">
                <a16:creationId xmlns:a16="http://schemas.microsoft.com/office/drawing/2014/main" id="{1FDAF901-C5E6-0341-9298-C9AFED107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914400" y="3682182"/>
            <a:ext cx="1002650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20242-A572-9F47-B416-47983DE9421A}"/>
              </a:ext>
            </a:extLst>
          </p:cNvPr>
          <p:cNvSpPr txBox="1"/>
          <p:nvPr/>
        </p:nvSpPr>
        <p:spPr>
          <a:xfrm>
            <a:off x="1792441" y="2920182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“Simple”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E7CEA-0D11-AF4D-B1FE-15827669A1AA}"/>
              </a:ext>
            </a:extLst>
          </p:cNvPr>
          <p:cNvSpPr txBox="1"/>
          <p:nvPr/>
        </p:nvSpPr>
        <p:spPr>
          <a:xfrm>
            <a:off x="8073676" y="2964116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“Complex”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CCBD4-86DA-AF47-99ED-A354338F35AF}"/>
              </a:ext>
            </a:extLst>
          </p:cNvPr>
          <p:cNvSpPr txBox="1"/>
          <p:nvPr/>
        </p:nvSpPr>
        <p:spPr>
          <a:xfrm>
            <a:off x="4572000" y="2964116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“Intermediate” model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DBEA42-AED8-FB9D-8ACB-11AFB1384D58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complexity and generalization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967FD5-8B1D-AC0F-C386-683D15DA00D6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6B55642-DF3C-130B-4105-7B1C80F9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319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8" y="914400"/>
            <a:ext cx="10990005" cy="5257800"/>
          </a:xfrm>
        </p:spPr>
        <p:txBody>
          <a:bodyPr/>
          <a:lstStyle/>
          <a:p>
            <a:pPr eaLnBrk="1" hangingPunct="1">
              <a:buFont typeface="Arial"/>
              <a:buChar char="•"/>
            </a:pPr>
            <a:r>
              <a:rPr lang="en-US" sz="2800" dirty="0"/>
              <a:t>Generalization (test) error of learning algorithms has two main components:</a:t>
            </a:r>
            <a:endParaRPr lang="en-US" sz="2800" i="1" dirty="0"/>
          </a:p>
          <a:p>
            <a:pPr lvl="1" eaLnBrk="1" hangingPunct="1">
              <a:buFont typeface="Arial"/>
              <a:buChar char="•"/>
            </a:pPr>
            <a:r>
              <a:rPr lang="en-US" sz="2400" b="1" dirty="0"/>
              <a:t>Bias:</a:t>
            </a:r>
            <a:r>
              <a:rPr lang="en-US" sz="2400" dirty="0"/>
              <a:t> error due to simplifying model assumptions</a:t>
            </a:r>
          </a:p>
          <a:p>
            <a:pPr lvl="1" eaLnBrk="1" hangingPunct="1">
              <a:buFont typeface="Arial"/>
              <a:buChar char="•"/>
            </a:pPr>
            <a:r>
              <a:rPr lang="en-US" sz="2400" b="1" dirty="0"/>
              <a:t>Variance:</a:t>
            </a:r>
            <a:r>
              <a:rPr lang="en-US" sz="2400" dirty="0"/>
              <a:t> error due to randomness of training set</a:t>
            </a:r>
            <a:endParaRPr lang="en-US" sz="800" dirty="0"/>
          </a:p>
          <a:p>
            <a:pPr marL="0" indent="0"/>
            <a:endParaRPr lang="en-US" dirty="0"/>
          </a:p>
        </p:txBody>
      </p:sp>
      <p:pic>
        <p:nvPicPr>
          <p:cNvPr id="8" name="Picture 2" descr="http://www.holehouse.org/mlclass/07_Regularization_files/Image%20%5b1%5d.png">
            <a:extLst>
              <a:ext uri="{FF2B5EF4-FFF2-40B4-BE49-F238E27FC236}">
                <a16:creationId xmlns:a16="http://schemas.microsoft.com/office/drawing/2014/main" id="{1FDAF901-C5E6-0341-9298-C9AFED107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914400" y="3682182"/>
            <a:ext cx="1002650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9AF0F-9EAB-A146-A43A-278DA8040E5F}"/>
              </a:ext>
            </a:extLst>
          </p:cNvPr>
          <p:cNvSpPr txBox="1"/>
          <p:nvPr/>
        </p:nvSpPr>
        <p:spPr>
          <a:xfrm>
            <a:off x="1302775" y="3282072"/>
            <a:ext cx="3150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High bias, low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D955B-FB48-3A4B-AB56-6A39A6E40891}"/>
              </a:ext>
            </a:extLst>
          </p:cNvPr>
          <p:cNvSpPr txBox="1"/>
          <p:nvPr/>
        </p:nvSpPr>
        <p:spPr>
          <a:xfrm>
            <a:off x="7704793" y="3301182"/>
            <a:ext cx="3189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Low bias, high variance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20242-A572-9F47-B416-47983DE9421A}"/>
              </a:ext>
            </a:extLst>
          </p:cNvPr>
          <p:cNvSpPr txBox="1"/>
          <p:nvPr/>
        </p:nvSpPr>
        <p:spPr>
          <a:xfrm>
            <a:off x="1792441" y="2920182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“Simple”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E7CEA-0D11-AF4D-B1FE-15827669A1AA}"/>
              </a:ext>
            </a:extLst>
          </p:cNvPr>
          <p:cNvSpPr txBox="1"/>
          <p:nvPr/>
        </p:nvSpPr>
        <p:spPr>
          <a:xfrm>
            <a:off x="8073676" y="2964116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“Complex”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CCBD4-86DA-AF47-99ED-A354338F35AF}"/>
              </a:ext>
            </a:extLst>
          </p:cNvPr>
          <p:cNvSpPr txBox="1"/>
          <p:nvPr/>
        </p:nvSpPr>
        <p:spPr>
          <a:xfrm>
            <a:off x="4572000" y="2964116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“Intermediate” model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DBEA42-AED8-FB9D-8ACB-11AFB1384D58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complexity and generalization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813A32-FF31-D9DD-46E3-170EBEB60A06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742883-5508-B015-E3FB-7E38F986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1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holehouse.org/mlclass/07_Regularization_files/Image%20%5b1%5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1634982" y="4719484"/>
            <a:ext cx="8880619" cy="21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B550E2C-662B-8F9A-9C8E-B7842FA187E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Bias-variance tradeoff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74A63A-817F-71C9-A5E4-4ED01684B65F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7528512-B4E4-2B42-3737-56C536E6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70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35" y="835746"/>
            <a:ext cx="11230305" cy="405079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bias</a:t>
            </a:r>
            <a:r>
              <a:rPr lang="en-US" sz="2800" dirty="0"/>
              <a:t> is too high? 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</p:txBody>
      </p:sp>
      <p:pic>
        <p:nvPicPr>
          <p:cNvPr id="7170" name="Picture 2" descr="http://www.holehouse.org/mlclass/07_Regularization_files/Image%20%5b1%5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1634982" y="4719484"/>
            <a:ext cx="8880619" cy="21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B550E2C-662B-8F9A-9C8E-B7842FA187E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Bias-variance tradeoff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0DB31-DFB9-65A4-9988-5EAE3DD26D30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B5364D0-EE16-6B72-C24F-2037FE3B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50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35" y="835746"/>
            <a:ext cx="11230305" cy="405079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bias</a:t>
            </a:r>
            <a:r>
              <a:rPr lang="en-US" sz="2800" dirty="0"/>
              <a:t> is too high? 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Your model is </a:t>
            </a:r>
            <a:r>
              <a:rPr lang="en-US" sz="2800" b="1" dirty="0">
                <a:solidFill>
                  <a:srgbClr val="C00000"/>
                </a:solidFill>
              </a:rPr>
              <a:t>underfitting</a:t>
            </a:r>
            <a:r>
              <a:rPr lang="en-US" sz="2800" dirty="0"/>
              <a:t> – it is incapable of capturing the important characteristics of the training data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</p:txBody>
      </p:sp>
      <p:pic>
        <p:nvPicPr>
          <p:cNvPr id="7170" name="Picture 2" descr="http://www.holehouse.org/mlclass/07_Regularization_files/Image%20%5b1%5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1634982" y="4719484"/>
            <a:ext cx="8880619" cy="21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437227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550E2C-662B-8F9A-9C8E-B7842FA187E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Bias-variance tradeoff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C8DD51-5EC0-3F66-0B55-08CB9B6F5361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D0315-F716-6DBA-52BA-7D173922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1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35" y="835746"/>
            <a:ext cx="11230305" cy="405079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bias</a:t>
            </a:r>
            <a:r>
              <a:rPr lang="en-US" sz="2800" dirty="0"/>
              <a:t> is too high? 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Your model is </a:t>
            </a:r>
            <a:r>
              <a:rPr lang="en-US" sz="2800" b="1" dirty="0">
                <a:solidFill>
                  <a:srgbClr val="C00000"/>
                </a:solidFill>
              </a:rPr>
              <a:t>underfitting</a:t>
            </a:r>
            <a:r>
              <a:rPr lang="en-US" sz="2800" dirty="0"/>
              <a:t> – it is incapable of capturing the important characteristics of the training data</a:t>
            </a:r>
          </a:p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variance</a:t>
            </a:r>
            <a:r>
              <a:rPr lang="en-US" sz="2800" dirty="0"/>
              <a:t> is too high?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</p:txBody>
      </p:sp>
      <p:pic>
        <p:nvPicPr>
          <p:cNvPr id="7170" name="Picture 2" descr="http://www.holehouse.org/mlclass/07_Regularization_files/Image%20%5b1%5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1634982" y="4719484"/>
            <a:ext cx="8880619" cy="21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437227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550E2C-662B-8F9A-9C8E-B7842FA187E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Bias-variance tradeoff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C40F02-B49F-F841-63B3-FE50480469E0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AC88E-E856-1947-7416-7F3A14BC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5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35" y="835746"/>
            <a:ext cx="11230305" cy="405079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bias</a:t>
            </a:r>
            <a:r>
              <a:rPr lang="en-US" sz="2800" dirty="0"/>
              <a:t> is too high? 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Your model is </a:t>
            </a:r>
            <a:r>
              <a:rPr lang="en-US" sz="2800" b="1" dirty="0">
                <a:solidFill>
                  <a:srgbClr val="C00000"/>
                </a:solidFill>
              </a:rPr>
              <a:t>underfitting</a:t>
            </a:r>
            <a:r>
              <a:rPr lang="en-US" sz="2800" dirty="0"/>
              <a:t> – it is incapable of capturing the important characteristics of the training data</a:t>
            </a:r>
          </a:p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variance</a:t>
            </a:r>
            <a:r>
              <a:rPr lang="en-US" sz="2800" dirty="0"/>
              <a:t> is too high?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Your model is </a:t>
            </a:r>
            <a:r>
              <a:rPr lang="en-US" sz="2800" b="1" dirty="0">
                <a:solidFill>
                  <a:srgbClr val="C00000"/>
                </a:solidFill>
              </a:rPr>
              <a:t>overfitting</a:t>
            </a:r>
            <a:r>
              <a:rPr lang="en-US" sz="2800" dirty="0"/>
              <a:t> – it is fitting noise and unimportant characteristics of the data</a:t>
            </a:r>
          </a:p>
        </p:txBody>
      </p:sp>
      <p:pic>
        <p:nvPicPr>
          <p:cNvPr id="7170" name="Picture 2" descr="http://www.holehouse.org/mlclass/07_Regularization_files/Image%20%5b1%5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1634982" y="4719484"/>
            <a:ext cx="8880619" cy="21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437227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8764" y="437227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550E2C-662B-8F9A-9C8E-B7842FA187E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Bias-variance tradeoff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9D309-E1F8-4AAF-76F5-A54149CFBD6D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61A44F-1E78-78A9-9B64-17942EFC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39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35" y="835746"/>
            <a:ext cx="11230305" cy="405079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bias</a:t>
            </a:r>
            <a:r>
              <a:rPr lang="en-US" sz="2800" dirty="0"/>
              <a:t> is too high? 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Your model is </a:t>
            </a:r>
            <a:r>
              <a:rPr lang="en-US" sz="2800" b="1" dirty="0">
                <a:solidFill>
                  <a:srgbClr val="C00000"/>
                </a:solidFill>
              </a:rPr>
              <a:t>underfitting</a:t>
            </a:r>
            <a:r>
              <a:rPr lang="en-US" sz="2800" dirty="0"/>
              <a:t> – it is incapable of capturing the important characteristics of the training data</a:t>
            </a:r>
          </a:p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variance</a:t>
            </a:r>
            <a:r>
              <a:rPr lang="en-US" sz="2800" dirty="0"/>
              <a:t> is too high?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Your model is </a:t>
            </a:r>
            <a:r>
              <a:rPr lang="en-US" sz="2800" b="1" dirty="0">
                <a:solidFill>
                  <a:srgbClr val="C00000"/>
                </a:solidFill>
              </a:rPr>
              <a:t>overfitting</a:t>
            </a:r>
            <a:r>
              <a:rPr lang="en-US" sz="2800" dirty="0"/>
              <a:t> – it is fitting noise and unimportant characteristics of the data</a:t>
            </a:r>
          </a:p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How to recognize underfitting or overfitting?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</p:txBody>
      </p:sp>
      <p:pic>
        <p:nvPicPr>
          <p:cNvPr id="7170" name="Picture 2" descr="http://www.holehouse.org/mlclass/07_Regularization_files/Image%20%5b1%5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1634982" y="4719484"/>
            <a:ext cx="8880619" cy="21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437227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8764" y="437227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550E2C-662B-8F9A-9C8E-B7842FA187E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Bias-variance tradeoff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539F1-F6A4-FA8E-66DD-9789FAC06040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2342F7-89ED-E54C-0B8C-F9EECDD9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10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35" y="835746"/>
            <a:ext cx="11230305" cy="5260254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bias</a:t>
            </a:r>
            <a:r>
              <a:rPr lang="en-US" sz="2800" dirty="0"/>
              <a:t> is too high? 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Your model is </a:t>
            </a:r>
            <a:r>
              <a:rPr lang="en-US" sz="2800" b="1" dirty="0">
                <a:solidFill>
                  <a:srgbClr val="C00000"/>
                </a:solidFill>
              </a:rPr>
              <a:t>underfitting</a:t>
            </a:r>
            <a:r>
              <a:rPr lang="en-US" sz="2800" dirty="0"/>
              <a:t> – it is incapable of capturing the important characteristics of the training data</a:t>
            </a:r>
          </a:p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What if your model </a:t>
            </a:r>
            <a:r>
              <a:rPr lang="en-US" sz="2800" b="1" dirty="0"/>
              <a:t>variance</a:t>
            </a:r>
            <a:r>
              <a:rPr lang="en-US" sz="2800" dirty="0"/>
              <a:t> is too high?</a:t>
            </a:r>
          </a:p>
          <a:p>
            <a:pPr lvl="1"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Your model is </a:t>
            </a:r>
            <a:r>
              <a:rPr lang="en-US" sz="2800" b="1" dirty="0">
                <a:solidFill>
                  <a:srgbClr val="C00000"/>
                </a:solidFill>
              </a:rPr>
              <a:t>overfitting</a:t>
            </a:r>
            <a:r>
              <a:rPr lang="en-US" sz="2800" dirty="0"/>
              <a:t> – it is fitting noise and unimportant characteristics of the data</a:t>
            </a:r>
          </a:p>
          <a:p>
            <a:pPr eaLnBrk="1" hangingPunct="1">
              <a:lnSpc>
                <a:spcPct val="100000"/>
              </a:lnSpc>
              <a:buFont typeface="Arial"/>
              <a:buChar char="•"/>
            </a:pPr>
            <a:r>
              <a:rPr lang="en-US" sz="2800" dirty="0"/>
              <a:t>How to recognize underfitting or overfitting?</a:t>
            </a:r>
          </a:p>
          <a:p>
            <a:pPr lvl="1" eaLnBrk="1" hangingPunct="1">
              <a:buFont typeface="Arial"/>
              <a:buChar char="•"/>
            </a:pPr>
            <a:r>
              <a:rPr lang="en-US" sz="2800" dirty="0"/>
              <a:t>Need to look at both training and test error</a:t>
            </a:r>
          </a:p>
          <a:p>
            <a:pPr lvl="1" eaLnBrk="1" hangingPunct="1">
              <a:buFont typeface="Arial"/>
              <a:buChar char="•"/>
            </a:pPr>
            <a:r>
              <a:rPr lang="en-US" sz="2800" b="1" dirty="0"/>
              <a:t>Underfitting:</a:t>
            </a:r>
            <a:r>
              <a:rPr lang="en-US" sz="2800" dirty="0"/>
              <a:t> training and test error are both </a:t>
            </a:r>
            <a:r>
              <a:rPr lang="en-US" sz="2800" i="1" dirty="0"/>
              <a:t>high</a:t>
            </a:r>
          </a:p>
          <a:p>
            <a:pPr lvl="1" eaLnBrk="1" hangingPunct="1">
              <a:buFont typeface="Arial"/>
              <a:buChar char="•"/>
            </a:pPr>
            <a:r>
              <a:rPr lang="en-US" sz="2800" b="1" dirty="0"/>
              <a:t>Overfitting:</a:t>
            </a:r>
            <a:r>
              <a:rPr lang="en-US" sz="2800" dirty="0"/>
              <a:t> training error is </a:t>
            </a:r>
            <a:r>
              <a:rPr lang="en-US" sz="2800" i="1" dirty="0"/>
              <a:t>low</a:t>
            </a:r>
            <a:r>
              <a:rPr lang="en-US" sz="2800" dirty="0"/>
              <a:t>, test error is </a:t>
            </a:r>
            <a:r>
              <a:rPr lang="en-US" sz="2800" i="1" dirty="0"/>
              <a:t>high</a:t>
            </a:r>
            <a:endParaRPr lang="en-US" sz="2800" dirty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28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550E2C-662B-8F9A-9C8E-B7842FA187E6}"/>
              </a:ext>
            </a:extLst>
          </p:cNvPr>
          <p:cNvSpPr txBox="1">
            <a:spLocks noChangeArrowheads="1"/>
          </p:cNvSpPr>
          <p:nvPr/>
        </p:nvSpPr>
        <p:spPr>
          <a:xfrm>
            <a:off x="529072" y="160168"/>
            <a:ext cx="11299133" cy="79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Bias-variance tradeoff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D52489-CD14-B73C-BF7E-E1FAB0069BB8}"/>
              </a:ext>
            </a:extLst>
          </p:cNvPr>
          <p:cNvSpPr/>
          <p:nvPr/>
        </p:nvSpPr>
        <p:spPr>
          <a:xfrm>
            <a:off x="9896168" y="6495175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Figure source</a:t>
            </a:r>
            <a:endParaRPr lang="en-US" sz="14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5031AE-4407-5BC5-7477-2A73C4C7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49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8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380" y="1717941"/>
            <a:ext cx="8887906" cy="4144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Apply a prediction function to a feature representation of the image to get the desired output:</a:t>
            </a:r>
            <a:br>
              <a:rPr lang="en-US" sz="2800" dirty="0"/>
            </a:br>
            <a:endParaRPr lang="en-US" sz="2800" dirty="0"/>
          </a:p>
          <a:p>
            <a:pPr>
              <a:buNone/>
            </a:pPr>
            <a:r>
              <a:rPr lang="en-US" sz="2400" dirty="0">
                <a:solidFill>
                  <a:srgbClr val="0000FF"/>
                </a:solidFill>
              </a:rPr>
              <a:t>			</a:t>
            </a:r>
            <a:r>
              <a:rPr 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None/>
            </a:pPr>
            <a:r>
              <a:rPr 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None/>
            </a:pPr>
            <a:r>
              <a:rPr 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7866" y="3063990"/>
            <a:ext cx="7620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7866" y="3941986"/>
            <a:ext cx="7747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1516" y="4806591"/>
            <a:ext cx="77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92DAF14-F406-4B0F-8DE0-39539DD20B5D}"/>
              </a:ext>
            </a:extLst>
          </p:cNvPr>
          <p:cNvSpPr txBox="1">
            <a:spLocks/>
          </p:cNvSpPr>
          <p:nvPr/>
        </p:nvSpPr>
        <p:spPr>
          <a:xfrm>
            <a:off x="1069848" y="132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statistical learning framework</a:t>
            </a:r>
            <a:endParaRPr lang="en-US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0D4ABE3-6E07-187E-4722-D61FC93F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93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820400" cy="838200"/>
          </a:xfrm>
        </p:spPr>
        <p:txBody>
          <a:bodyPr/>
          <a:lstStyle/>
          <a:p>
            <a:r>
              <a:rPr lang="en-US" dirty="0"/>
              <a:t>Looking at training and test error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056187" y="3933823"/>
            <a:ext cx="2410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chemeClr val="accent1"/>
                </a:solidFill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32385" y="2028823"/>
            <a:ext cx="17795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/>
          <p:cNvSpPr/>
          <p:nvPr/>
        </p:nvSpPr>
        <p:spPr>
          <a:xfrm>
            <a:off x="1462087" y="3314698"/>
            <a:ext cx="6126418" cy="1480267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0" name="Freeform 19"/>
          <p:cNvSpPr/>
          <p:nvPr/>
        </p:nvSpPr>
        <p:spPr>
          <a:xfrm>
            <a:off x="1474787" y="1511298"/>
            <a:ext cx="6323897" cy="1604301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grpSp>
        <p:nvGrpSpPr>
          <p:cNvPr id="33802" name="Group 12"/>
          <p:cNvGrpSpPr>
            <a:grpSpLocks/>
          </p:cNvGrpSpPr>
          <p:nvPr/>
        </p:nvGrpSpPr>
        <p:grpSpPr bwMode="auto">
          <a:xfrm>
            <a:off x="914400" y="1143000"/>
            <a:ext cx="7349257" cy="4619746"/>
            <a:chOff x="1558924" y="2667794"/>
            <a:chExt cx="5138946" cy="3608269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05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195098" cy="360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/>
                <a:t>Complexity</a:t>
              </a:r>
            </a:p>
          </p:txBody>
        </p:sp>
        <p:sp>
          <p:nvSpPr>
            <p:cNvPr id="33806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906670" cy="40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Low Bias</a:t>
              </a:r>
            </a:p>
            <a:p>
              <a:pPr eaLnBrk="1" hangingPunct="1"/>
              <a:r>
                <a:rPr lang="en-US" sz="1400"/>
                <a:t>High Variance</a:t>
              </a:r>
            </a:p>
          </p:txBody>
        </p:sp>
        <p:sp>
          <p:nvSpPr>
            <p:cNvPr id="33807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878647" cy="40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400"/>
                <a:t>High Bias</a:t>
              </a:r>
            </a:p>
            <a:p>
              <a:pPr eaLnBrk="1" hangingPunct="1"/>
              <a:r>
                <a:rPr lang="en-US" sz="1400"/>
                <a:t>Low Variance</a:t>
              </a:r>
            </a:p>
          </p:txBody>
        </p:sp>
        <p:sp>
          <p:nvSpPr>
            <p:cNvPr id="33808" name="TextBox 10"/>
            <p:cNvSpPr txBox="1">
              <a:spLocks noChangeArrowheads="1"/>
            </p:cNvSpPr>
            <p:nvPr/>
          </p:nvSpPr>
          <p:spPr bwMode="auto">
            <a:xfrm rot="16200000">
              <a:off x="1380907" y="4164893"/>
              <a:ext cx="678852" cy="32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/>
                <a:t>Error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F114BA-54DF-1249-BC0C-3833694154DB}"/>
              </a:ext>
            </a:extLst>
          </p:cNvPr>
          <p:cNvSpPr txBox="1"/>
          <p:nvPr/>
        </p:nvSpPr>
        <p:spPr>
          <a:xfrm>
            <a:off x="9069486" y="6477001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D. </a:t>
            </a:r>
            <a:r>
              <a:rPr lang="en-US" sz="1400" dirty="0" err="1">
                <a:hlinkClick r:id="rId2"/>
              </a:rPr>
              <a:t>Hoiem</a:t>
            </a:r>
            <a:endParaRPr lang="en-US" sz="1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195C6B-79BD-FA45-A2D8-C6413CAE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57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5036" y="1221093"/>
            <a:ext cx="10310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Optimization is the process of finding the set of parameters </a:t>
            </a:r>
            <a:r>
              <a:rPr lang="en-US" sz="2400" i="1" dirty="0"/>
              <a:t>W</a:t>
            </a:r>
            <a:r>
              <a:rPr lang="en-US" sz="2400" dirty="0"/>
              <a:t> that minimize the loss function.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178314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2600" y="30480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0" y="475494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http://cs231n.github.io</a:t>
            </a:r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5A1301-1A2A-4EC6-A519-A55190391E8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B044C6-BD05-4B0E-9278-721DC3F17A62}"/>
              </a:ext>
            </a:extLst>
          </p:cNvPr>
          <p:cNvSpPr/>
          <p:nvPr/>
        </p:nvSpPr>
        <p:spPr>
          <a:xfrm>
            <a:off x="1045589" y="2292192"/>
            <a:ext cx="10210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Strategy #1:First very bad idea solution: Random search:</a:t>
            </a:r>
          </a:p>
          <a:p>
            <a:r>
              <a:rPr lang="en-US" sz="2400" dirty="0"/>
              <a:t>     Simply try out many different random weights and keep track of </a:t>
            </a:r>
          </a:p>
          <a:p>
            <a:r>
              <a:rPr lang="en-US" sz="2400" dirty="0"/>
              <a:t>     what works best.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CE49CBE-C910-9129-1D88-CBFD8A9E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49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5036" y="1221093"/>
            <a:ext cx="10310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Optimization is the process of finding the set of parameters </a:t>
            </a:r>
            <a:r>
              <a:rPr lang="en-US" sz="2400" i="1" dirty="0"/>
              <a:t>W</a:t>
            </a:r>
            <a:r>
              <a:rPr lang="en-US" sz="2400" dirty="0"/>
              <a:t> that minimize the loss function.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178314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2600" y="30480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0" y="475494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http://cs231n.github.io</a:t>
            </a:r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5A1301-1A2A-4EC6-A519-A55190391E8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B044C6-BD05-4B0E-9278-721DC3F17A62}"/>
              </a:ext>
            </a:extLst>
          </p:cNvPr>
          <p:cNvSpPr/>
          <p:nvPr/>
        </p:nvSpPr>
        <p:spPr>
          <a:xfrm>
            <a:off x="1045589" y="2292192"/>
            <a:ext cx="10210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Strategy #1:First very bad idea solution: Random search:</a:t>
            </a:r>
          </a:p>
          <a:p>
            <a:r>
              <a:rPr lang="en-US" sz="2400" dirty="0"/>
              <a:t>     Simply try out many different random weights and keep track of </a:t>
            </a:r>
          </a:p>
          <a:p>
            <a:r>
              <a:rPr lang="en-US" sz="2400" dirty="0"/>
              <a:t>     what works best.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427B4-67E5-4086-BE09-3BF8B1CB4DCE}"/>
              </a:ext>
            </a:extLst>
          </p:cNvPr>
          <p:cNvSpPr/>
          <p:nvPr/>
        </p:nvSpPr>
        <p:spPr>
          <a:xfrm>
            <a:off x="1045590" y="3632468"/>
            <a:ext cx="10210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Strategy #2: Random local search:</a:t>
            </a:r>
          </a:p>
          <a:p>
            <a:r>
              <a:rPr lang="en-US" sz="2400" dirty="0"/>
              <a:t>     Start out with a random </a:t>
            </a:r>
            <a:r>
              <a:rPr lang="en-US" sz="2400" i="1" dirty="0"/>
              <a:t>W</a:t>
            </a:r>
            <a:r>
              <a:rPr lang="en-US" sz="2400" dirty="0"/>
              <a:t>, generate random changes </a:t>
            </a:r>
            <a:r>
              <a:rPr lang="en-US" sz="2400" i="1" dirty="0" err="1"/>
              <a:t>δW</a:t>
            </a:r>
            <a:r>
              <a:rPr lang="en-US" sz="2400" dirty="0"/>
              <a:t> to it and </a:t>
            </a:r>
          </a:p>
          <a:p>
            <a:r>
              <a:rPr lang="en-US" sz="2400" dirty="0"/>
              <a:t>     if the loss at the changed </a:t>
            </a:r>
            <a:r>
              <a:rPr lang="en-US" sz="2400" i="1" dirty="0" err="1"/>
              <a:t>W+δW</a:t>
            </a:r>
            <a:r>
              <a:rPr lang="en-US" sz="2400" dirty="0"/>
              <a:t> is lower, we will perform an update.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CBAC8A-9E45-4212-F08C-601C44ED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54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5036" y="1221093"/>
            <a:ext cx="10310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Optimization is the process of finding the set of parameters </a:t>
            </a:r>
            <a:r>
              <a:rPr lang="en-US" sz="2400" i="1" dirty="0"/>
              <a:t>W</a:t>
            </a:r>
            <a:r>
              <a:rPr lang="en-US" sz="2400" dirty="0"/>
              <a:t> that minimize the loss function.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178314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2600" y="30480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0" y="475494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http://cs231n.github.io</a:t>
            </a:r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5A1301-1A2A-4EC6-A519-A55190391E8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B044C6-BD05-4B0E-9278-721DC3F17A62}"/>
              </a:ext>
            </a:extLst>
          </p:cNvPr>
          <p:cNvSpPr/>
          <p:nvPr/>
        </p:nvSpPr>
        <p:spPr>
          <a:xfrm>
            <a:off x="1045589" y="2292192"/>
            <a:ext cx="10210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Strategy #1:First very bad idea solution: Random search:</a:t>
            </a:r>
          </a:p>
          <a:p>
            <a:r>
              <a:rPr lang="en-US" sz="2400" dirty="0"/>
              <a:t>     Simply try out many different random weights and keep track of </a:t>
            </a:r>
          </a:p>
          <a:p>
            <a:r>
              <a:rPr lang="en-US" sz="2400" dirty="0"/>
              <a:t>     what works best.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427B4-67E5-4086-BE09-3BF8B1CB4DCE}"/>
              </a:ext>
            </a:extLst>
          </p:cNvPr>
          <p:cNvSpPr/>
          <p:nvPr/>
        </p:nvSpPr>
        <p:spPr>
          <a:xfrm>
            <a:off x="1045590" y="3632468"/>
            <a:ext cx="10210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Strategy #2: Random local search:</a:t>
            </a:r>
          </a:p>
          <a:p>
            <a:r>
              <a:rPr lang="en-US" sz="2400" dirty="0"/>
              <a:t>     Start out with a random </a:t>
            </a:r>
            <a:r>
              <a:rPr lang="en-US" sz="2400" i="1" dirty="0"/>
              <a:t>W</a:t>
            </a:r>
            <a:r>
              <a:rPr lang="en-US" sz="2400" dirty="0"/>
              <a:t>, generate random changes </a:t>
            </a:r>
            <a:r>
              <a:rPr lang="en-US" sz="2400" i="1" dirty="0" err="1"/>
              <a:t>δW</a:t>
            </a:r>
            <a:r>
              <a:rPr lang="en-US" sz="2400" dirty="0"/>
              <a:t> to it and </a:t>
            </a:r>
          </a:p>
          <a:p>
            <a:r>
              <a:rPr lang="en-US" sz="2400" dirty="0"/>
              <a:t>     if the loss at the changed </a:t>
            </a:r>
            <a:r>
              <a:rPr lang="en-US" sz="2400" i="1" dirty="0" err="1"/>
              <a:t>W+δW</a:t>
            </a:r>
            <a:r>
              <a:rPr lang="en-US" sz="2400" dirty="0"/>
              <a:t> is lower, we will perform an update.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7C3BBD-6B7D-4BA9-AA06-BD59441767EF}"/>
              </a:ext>
            </a:extLst>
          </p:cNvPr>
          <p:cNvSpPr/>
          <p:nvPr/>
        </p:nvSpPr>
        <p:spPr>
          <a:xfrm>
            <a:off x="1045589" y="5000040"/>
            <a:ext cx="102100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Strategy #3: Following the gradients:</a:t>
            </a:r>
          </a:p>
          <a:p>
            <a:r>
              <a:rPr lang="en-US" sz="2400" dirty="0"/>
              <a:t>     There is no need to randomly search for a good direction: </a:t>
            </a:r>
          </a:p>
          <a:p>
            <a:r>
              <a:rPr lang="en-US" sz="2400" dirty="0"/>
              <a:t>     this direction is related to the gradient of the loss function.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4F2A63A-16F6-C54F-9EA2-9863FFA1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469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020" y="1186783"/>
                <a:ext cx="10058400" cy="4050792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Goal: find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to minimize loss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Start with some initial estimate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At each step, find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8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the </a:t>
                </a:r>
                <a:r>
                  <a:rPr lang="en-US" sz="2800" i="1" dirty="0"/>
                  <a:t>gradient</a:t>
                </a:r>
                <a:r>
                  <a:rPr lang="en-US" sz="2800" dirty="0"/>
                  <a:t> of the loss </a:t>
                </a:r>
                <a:r>
                  <a:rPr lang="en-US" sz="2800" dirty="0" err="1"/>
                  <a:t>w.r.t</a:t>
                </a:r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, and take a small step in the </a:t>
                </a:r>
                <a:r>
                  <a:rPr lang="en-US" sz="2800" i="1" dirty="0"/>
                  <a:t>opposite</a:t>
                </a:r>
                <a:r>
                  <a:rPr lang="en-US" sz="2800" dirty="0"/>
                  <a:t> direction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020" y="1186783"/>
                <a:ext cx="10058400" cy="4050792"/>
              </a:xfrm>
              <a:blipFill>
                <a:blip r:embed="rId2"/>
                <a:stretch>
                  <a:fillRect l="-848" t="-28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4427CC6-066B-6080-96EC-5B2ED8F5E1C0}"/>
              </a:ext>
            </a:extLst>
          </p:cNvPr>
          <p:cNvGrpSpPr/>
          <p:nvPr/>
        </p:nvGrpSpPr>
        <p:grpSpPr>
          <a:xfrm>
            <a:off x="5088116" y="3101418"/>
            <a:ext cx="6490949" cy="3908981"/>
            <a:chOff x="3429000" y="3631044"/>
            <a:chExt cx="6490949" cy="33793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C77097-0E6B-1846-BEAB-04C41C219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95" r="-10769"/>
            <a:stretch/>
          </p:blipFill>
          <p:spPr>
            <a:xfrm>
              <a:off x="3429000" y="3631044"/>
              <a:ext cx="6490949" cy="33793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1BB653-F4DD-7243-9EA5-486246FA7098}"/>
                </a:ext>
              </a:extLst>
            </p:cNvPr>
            <p:cNvSpPr txBox="1"/>
            <p:nvPr/>
          </p:nvSpPr>
          <p:spPr>
            <a:xfrm>
              <a:off x="4495801" y="6450444"/>
              <a:ext cx="449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2E6D49-2E6E-0049-A805-565115A48859}"/>
                </a:ext>
              </a:extLst>
            </p:cNvPr>
            <p:cNvSpPr txBox="1"/>
            <p:nvPr/>
          </p:nvSpPr>
          <p:spPr>
            <a:xfrm>
              <a:off x="7856026" y="6221844"/>
              <a:ext cx="449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2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342D167-C378-0151-2681-99E92A64E1AC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6F3B0C-E9AF-0589-375A-8C2A144DCEC6}"/>
                  </a:ext>
                </a:extLst>
              </p:cNvPr>
              <p:cNvSpPr txBox="1"/>
              <p:nvPr/>
            </p:nvSpPr>
            <p:spPr>
              <a:xfrm>
                <a:off x="1444658" y="3572910"/>
                <a:ext cx="3438427" cy="598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/>
                        </a:rPr>
                        <m:t>𝜂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6F3B0C-E9AF-0589-375A-8C2A144DC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658" y="3572910"/>
                <a:ext cx="3438427" cy="598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93A90DA-C69B-DCE5-D217-C01C3C05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95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0046" y="1159498"/>
            <a:ext cx="1068518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procedure of repeatedly evaluating the </a:t>
            </a:r>
            <a:r>
              <a:rPr lang="en-US" sz="2400" dirty="0">
                <a:solidFill>
                  <a:srgbClr val="0070C0"/>
                </a:solidFill>
              </a:rPr>
              <a:t>gradient of loss function</a:t>
            </a:r>
            <a:r>
              <a:rPr lang="en-US" sz="2400" dirty="0"/>
              <a:t> and then performing a </a:t>
            </a:r>
            <a:r>
              <a:rPr lang="en-US" sz="2400" dirty="0">
                <a:solidFill>
                  <a:srgbClr val="0070C0"/>
                </a:solidFill>
              </a:rPr>
              <a:t>parameter update</a:t>
            </a:r>
            <a:r>
              <a:rPr lang="en-US" sz="2400" dirty="0"/>
              <a:t>.</a:t>
            </a:r>
          </a:p>
          <a:p>
            <a:endParaRPr lang="en-US" sz="1000" i="1" dirty="0"/>
          </a:p>
          <a:p>
            <a:r>
              <a:rPr lang="en-US" sz="2400" i="1" dirty="0">
                <a:solidFill>
                  <a:srgbClr val="FF0000"/>
                </a:solidFill>
              </a:rPr>
              <a:t>Vanilla (Original) Gradient Descent: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1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36" y="2511014"/>
            <a:ext cx="9431947" cy="112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966B65-3CCC-476B-BE6C-08A7AC4105F6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Gradient Descent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C712BD4-4286-DF95-05EB-65B1BAC3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31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0046" y="1159498"/>
            <a:ext cx="106851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procedure of repeatedly evaluating the </a:t>
            </a:r>
            <a:r>
              <a:rPr lang="en-US" sz="2400" dirty="0">
                <a:solidFill>
                  <a:srgbClr val="0070C0"/>
                </a:solidFill>
              </a:rPr>
              <a:t>gradient of loss function</a:t>
            </a:r>
            <a:r>
              <a:rPr lang="en-US" sz="2400" dirty="0"/>
              <a:t> and then performing a </a:t>
            </a:r>
            <a:r>
              <a:rPr lang="en-US" sz="2400" dirty="0">
                <a:solidFill>
                  <a:srgbClr val="0070C0"/>
                </a:solidFill>
              </a:rPr>
              <a:t>parameter update</a:t>
            </a:r>
            <a:r>
              <a:rPr lang="en-US" sz="2400" dirty="0"/>
              <a:t>.</a:t>
            </a:r>
          </a:p>
          <a:p>
            <a:endParaRPr lang="en-US" sz="1000" i="1" dirty="0"/>
          </a:p>
          <a:p>
            <a:r>
              <a:rPr lang="en-US" sz="2400" i="1" dirty="0">
                <a:solidFill>
                  <a:srgbClr val="FF0000"/>
                </a:solidFill>
              </a:rPr>
              <a:t>Vanilla (Original) Gradient Descent: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1400" i="1" dirty="0"/>
          </a:p>
          <a:p>
            <a:r>
              <a:rPr lang="en-US" sz="2400" i="1" dirty="0">
                <a:solidFill>
                  <a:srgbClr val="FF0000"/>
                </a:solidFill>
              </a:rPr>
              <a:t>Mini-batch Gradient Descent </a:t>
            </a:r>
            <a:r>
              <a:rPr lang="en-US" sz="2400" dirty="0">
                <a:solidFill>
                  <a:srgbClr val="FF0000"/>
                </a:solidFill>
              </a:rPr>
              <a:t>(MGD)</a:t>
            </a:r>
            <a:r>
              <a:rPr lang="en-US" sz="2400" i="1" dirty="0">
                <a:solidFill>
                  <a:srgbClr val="FF0000"/>
                </a:solidFill>
              </a:rPr>
              <a:t>: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36" y="2511014"/>
            <a:ext cx="9431947" cy="112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35" y="4168110"/>
            <a:ext cx="9432000" cy="148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966B65-3CCC-476B-BE6C-08A7AC4105F6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Gradient Descent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78C80A2-4B6A-B0D4-79D1-760441D1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247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0046" y="1159498"/>
            <a:ext cx="10685187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procedure of repeatedly evaluating the </a:t>
            </a:r>
            <a:r>
              <a:rPr lang="en-US" sz="2400" dirty="0">
                <a:solidFill>
                  <a:srgbClr val="0070C0"/>
                </a:solidFill>
              </a:rPr>
              <a:t>gradient of loss function</a:t>
            </a:r>
            <a:r>
              <a:rPr lang="en-US" sz="2400" dirty="0"/>
              <a:t> and then performing a </a:t>
            </a:r>
            <a:r>
              <a:rPr lang="en-US" sz="2400" dirty="0">
                <a:solidFill>
                  <a:srgbClr val="0070C0"/>
                </a:solidFill>
              </a:rPr>
              <a:t>parameter update</a:t>
            </a:r>
            <a:r>
              <a:rPr lang="en-US" sz="2400" dirty="0"/>
              <a:t>.</a:t>
            </a:r>
          </a:p>
          <a:p>
            <a:endParaRPr lang="en-US" sz="1000" i="1" dirty="0"/>
          </a:p>
          <a:p>
            <a:r>
              <a:rPr lang="en-US" sz="2400" i="1" dirty="0">
                <a:solidFill>
                  <a:srgbClr val="FF0000"/>
                </a:solidFill>
              </a:rPr>
              <a:t>Vanilla (Original) Gradient Descent: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1400" i="1" dirty="0"/>
          </a:p>
          <a:p>
            <a:r>
              <a:rPr lang="en-US" sz="2400" i="1" dirty="0">
                <a:solidFill>
                  <a:srgbClr val="FF0000"/>
                </a:solidFill>
              </a:rPr>
              <a:t>Mini-batch Gradient Descent </a:t>
            </a:r>
            <a:r>
              <a:rPr lang="en-US" sz="2400" dirty="0">
                <a:solidFill>
                  <a:srgbClr val="FF0000"/>
                </a:solidFill>
              </a:rPr>
              <a:t>(MGD)</a:t>
            </a:r>
            <a:r>
              <a:rPr lang="en-US" sz="2400" i="1" dirty="0">
                <a:solidFill>
                  <a:srgbClr val="FF0000"/>
                </a:solidFill>
              </a:rPr>
              <a:t>: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2400" i="1" dirty="0">
                <a:solidFill>
                  <a:srgbClr val="FF0000"/>
                </a:solidFill>
              </a:rPr>
              <a:t>Stochastic Gradient Descent </a:t>
            </a:r>
            <a:r>
              <a:rPr lang="en-US" sz="2400" dirty="0">
                <a:solidFill>
                  <a:srgbClr val="FF0000"/>
                </a:solidFill>
              </a:rPr>
              <a:t>(SGD)</a:t>
            </a:r>
            <a:r>
              <a:rPr lang="en-US" sz="2400" i="1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dirty="0"/>
              <a:t>Special case of MGD when mini-batch contains only a single example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36" y="2511014"/>
            <a:ext cx="9431947" cy="112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35" y="4168110"/>
            <a:ext cx="9432000" cy="148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966B65-3CCC-476B-BE6C-08A7AC4105F6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Gradient Descent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9C332BF-0D62-B785-8B81-7FD489FB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20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57402"/>
            <a:ext cx="3840480" cy="74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79835" y="1164927"/>
            <a:ext cx="10510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Interpretation. Derivatives indicate the rate of change of a function with respect to that variable surrounding an infinitesimally small region near a particular point: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CD5F64-8842-4312-9F8A-7D2D8FDA5EA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Interpretation of the gradient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4D22360-1516-2EC5-2CE0-571D896B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20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57402"/>
            <a:ext cx="3840480" cy="74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217676"/>
            <a:ext cx="6492240" cy="74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7239000" y="3429000"/>
            <a:ext cx="228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915400" y="3352800"/>
            <a:ext cx="228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http://cs231n.github.io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BF793-AA68-44BA-BCF7-E63E0DE55A4B}"/>
              </a:ext>
            </a:extLst>
          </p:cNvPr>
          <p:cNvSpPr/>
          <p:nvPr/>
        </p:nvSpPr>
        <p:spPr>
          <a:xfrm>
            <a:off x="879835" y="1164927"/>
            <a:ext cx="10510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Interpretation. Derivatives indicate the rate of change of a function with respect to that variable surrounding an infinitesimally small region near a particular point: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50A6C3-F2BB-46AF-AD4A-BE2F728ECF9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Interpretation of the gradient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D3E1EB6-5DFE-ABDD-FB66-11855C97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59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0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497" y="1600200"/>
            <a:ext cx="9615340" cy="500798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6000" dirty="0">
                <a:solidFill>
                  <a:srgbClr val="0000FF"/>
                </a:solidFill>
              </a:rPr>
              <a:t>                  y = f(</a:t>
            </a:r>
            <a:r>
              <a:rPr lang="en-US" sz="6000" b="1" dirty="0">
                <a:solidFill>
                  <a:srgbClr val="0000FF"/>
                </a:solidFill>
              </a:rPr>
              <a:t>x</a:t>
            </a:r>
            <a:r>
              <a:rPr lang="en-US" sz="6000" dirty="0">
                <a:solidFill>
                  <a:srgbClr val="0000FF"/>
                </a:solidFill>
              </a:rPr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sz="3900" dirty="0"/>
          </a:p>
          <a:p>
            <a:pPr>
              <a:buNone/>
            </a:pPr>
            <a:endParaRPr lang="en-US" sz="3900" dirty="0"/>
          </a:p>
          <a:p>
            <a:pPr>
              <a:lnSpc>
                <a:spcPct val="120000"/>
              </a:lnSpc>
            </a:pPr>
            <a:r>
              <a:rPr lang="en-US" sz="2800" b="1" dirty="0"/>
              <a:t>Training: </a:t>
            </a:r>
            <a:r>
              <a:rPr lang="en-US" sz="2800" dirty="0"/>
              <a:t>given a </a:t>
            </a:r>
            <a:r>
              <a:rPr lang="en-US" sz="2800" i="1" dirty="0"/>
              <a:t>training set </a:t>
            </a:r>
            <a:r>
              <a:rPr lang="en-US" sz="2800" dirty="0"/>
              <a:t>of labeled examples</a:t>
            </a:r>
            <a:r>
              <a:rPr lang="en-US" sz="2800" i="1" dirty="0"/>
              <a:t> </a:t>
            </a:r>
            <a:br>
              <a:rPr lang="en-US" sz="2800" i="1" dirty="0"/>
            </a:br>
            <a:r>
              <a:rPr lang="en-US" sz="2800" dirty="0">
                <a:solidFill>
                  <a:srgbClr val="0000FF"/>
                </a:solidFill>
              </a:rPr>
              <a:t>{(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baseline="-25000" dirty="0">
                <a:solidFill>
                  <a:srgbClr val="0000FF"/>
                </a:solidFill>
              </a:rPr>
              <a:t>1</a:t>
            </a:r>
            <a:r>
              <a:rPr lang="en-US" sz="2800" dirty="0">
                <a:solidFill>
                  <a:srgbClr val="0000FF"/>
                </a:solidFill>
              </a:rPr>
              <a:t>,y</a:t>
            </a:r>
            <a:r>
              <a:rPr lang="en-US" sz="2800" baseline="-25000" dirty="0">
                <a:solidFill>
                  <a:srgbClr val="0000FF"/>
                </a:solidFill>
              </a:rPr>
              <a:t>1</a:t>
            </a:r>
            <a:r>
              <a:rPr lang="en-US" sz="2800" dirty="0">
                <a:solidFill>
                  <a:srgbClr val="0000FF"/>
                </a:solidFill>
              </a:rPr>
              <a:t>), …, (</a:t>
            </a:r>
            <a:r>
              <a:rPr lang="en-US" sz="2800" b="1" dirty="0" err="1">
                <a:solidFill>
                  <a:srgbClr val="0000FF"/>
                </a:solidFill>
              </a:rPr>
              <a:t>x</a:t>
            </a:r>
            <a:r>
              <a:rPr lang="en-US" sz="2800" baseline="-25000" dirty="0" err="1">
                <a:solidFill>
                  <a:srgbClr val="0000FF"/>
                </a:solidFill>
              </a:rPr>
              <a:t>N</a:t>
            </a:r>
            <a:r>
              <a:rPr lang="en-US" sz="2800" dirty="0" err="1">
                <a:solidFill>
                  <a:srgbClr val="0000FF"/>
                </a:solidFill>
              </a:rPr>
              <a:t>,y</a:t>
            </a:r>
            <a:r>
              <a:rPr lang="en-US" sz="2800" baseline="-25000" dirty="0" err="1">
                <a:solidFill>
                  <a:srgbClr val="0000FF"/>
                </a:solidFill>
              </a:rPr>
              <a:t>N</a:t>
            </a:r>
            <a:r>
              <a:rPr lang="en-US" sz="2800" dirty="0">
                <a:solidFill>
                  <a:srgbClr val="0000FF"/>
                </a:solidFill>
              </a:rPr>
              <a:t>)}</a:t>
            </a:r>
            <a:r>
              <a:rPr lang="en-US" sz="2800" dirty="0"/>
              <a:t>, estimate the prediction function </a:t>
            </a:r>
            <a:r>
              <a:rPr lang="en-US" sz="2800" dirty="0">
                <a:solidFill>
                  <a:srgbClr val="0000FF"/>
                </a:solidFill>
              </a:rPr>
              <a:t>f </a:t>
            </a:r>
            <a:r>
              <a:rPr lang="en-US" sz="2800" dirty="0"/>
              <a:t>by minimizing the prediction error on the training set</a:t>
            </a:r>
          </a:p>
          <a:p>
            <a:pPr>
              <a:lnSpc>
                <a:spcPct val="120000"/>
              </a:lnSpc>
            </a:pPr>
            <a:endParaRPr lang="en-US" sz="2800" b="1" dirty="0"/>
          </a:p>
          <a:p>
            <a:pPr>
              <a:lnSpc>
                <a:spcPct val="120000"/>
              </a:lnSpc>
            </a:pPr>
            <a:r>
              <a:rPr lang="en-US" sz="2800" b="1" dirty="0"/>
              <a:t>Testing:</a:t>
            </a:r>
            <a:r>
              <a:rPr lang="en-US" sz="2800" dirty="0"/>
              <a:t> apply </a:t>
            </a:r>
            <a:r>
              <a:rPr lang="en-US" sz="2800" dirty="0">
                <a:solidFill>
                  <a:srgbClr val="0000FF"/>
                </a:solidFill>
              </a:rPr>
              <a:t>f</a:t>
            </a:r>
            <a:r>
              <a:rPr lang="en-US" sz="2800" dirty="0"/>
              <a:t> to a never before seen </a:t>
            </a:r>
            <a:r>
              <a:rPr lang="en-US" sz="2800" i="1" dirty="0"/>
              <a:t>test example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/>
              <a:t> and output the predicted value </a:t>
            </a:r>
            <a:r>
              <a:rPr lang="en-US" sz="2800" dirty="0">
                <a:solidFill>
                  <a:srgbClr val="0000FF"/>
                </a:solidFill>
              </a:rPr>
              <a:t>y = f(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971440" y="2688999"/>
            <a:ext cx="685006" cy="7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5113646" y="2688999"/>
            <a:ext cx="685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6066146" y="2346099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80924" y="3031899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7352" y="3022473"/>
            <a:ext cx="1892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7379" y="3003619"/>
            <a:ext cx="1511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3777A9-0D47-4580-9151-4BC531B8B403}"/>
              </a:ext>
            </a:extLst>
          </p:cNvPr>
          <p:cNvSpPr txBox="1">
            <a:spLocks/>
          </p:cNvSpPr>
          <p:nvPr/>
        </p:nvSpPr>
        <p:spPr>
          <a:xfrm>
            <a:off x="1069848" y="132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statistical learning framework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56C5D-2C3F-25EA-4096-6A486CF4D85C}"/>
              </a:ext>
            </a:extLst>
          </p:cNvPr>
          <p:cNvSpPr/>
          <p:nvPr/>
        </p:nvSpPr>
        <p:spPr>
          <a:xfrm>
            <a:off x="1069848" y="3862897"/>
            <a:ext cx="9615340" cy="2942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A7F1F1B-0946-31B9-DCBD-66C6B233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379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57402"/>
            <a:ext cx="3840480" cy="74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217676"/>
            <a:ext cx="6492240" cy="74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http://cs231n.github.io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9856A-42C5-427D-826F-1D9D2ECD1C25}"/>
              </a:ext>
            </a:extLst>
          </p:cNvPr>
          <p:cNvSpPr/>
          <p:nvPr/>
        </p:nvSpPr>
        <p:spPr>
          <a:xfrm>
            <a:off x="879835" y="1164927"/>
            <a:ext cx="10510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Interpretation. Derivatives indicate the rate of change of a function with respect to that variable surrounding an infinitesimally small region near a particular point: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4C9E8B-4750-4FAA-A33C-3939B61E71DF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Interpretation of the gradient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60EFDA-7696-E411-5386-CEE3A234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10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200525"/>
            <a:ext cx="6217920" cy="76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57402"/>
            <a:ext cx="3840480" cy="74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217676"/>
            <a:ext cx="6492240" cy="74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934200" y="4419600"/>
            <a:ext cx="228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686800" y="4419600"/>
            <a:ext cx="228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6"/>
              </a:rPr>
              <a:t>http://cs231n.github.io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BA2DD6-BCD1-4C9C-8254-BE4FC8F6B3A2}"/>
              </a:ext>
            </a:extLst>
          </p:cNvPr>
          <p:cNvSpPr/>
          <p:nvPr/>
        </p:nvSpPr>
        <p:spPr>
          <a:xfrm>
            <a:off x="879835" y="1164927"/>
            <a:ext cx="10510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Interpretation. Derivatives indicate the rate of change of a function with respect to that variable surrounding an infinitesimally small region near a particular point: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8CABDC-F72D-437F-9B3F-3471026305A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Interpretation of the gradient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E3FF6C-FCBC-21CF-C661-1B795E1A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74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200525"/>
            <a:ext cx="6217920" cy="76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57402"/>
            <a:ext cx="3840480" cy="74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217676"/>
            <a:ext cx="6492240" cy="74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6"/>
              </a:rPr>
              <a:t>http://cs231n.github.io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E1384-3D1D-4D5F-8F2C-020DF71E85C8}"/>
              </a:ext>
            </a:extLst>
          </p:cNvPr>
          <p:cNvSpPr/>
          <p:nvPr/>
        </p:nvSpPr>
        <p:spPr>
          <a:xfrm>
            <a:off x="879835" y="1164927"/>
            <a:ext cx="10510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Interpretation. Derivatives indicate the rate of change of a function with respect to that variable surrounding an infinitesimally small region near a particular point: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1F25DB0-9126-4128-818A-66F2E4259E8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Interpretation of the gradient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9D40B34-3A13-5CC9-41F4-79AB681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76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200525"/>
            <a:ext cx="6217920" cy="76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57402"/>
            <a:ext cx="3840480" cy="74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217676"/>
            <a:ext cx="6492240" cy="74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5150492"/>
            <a:ext cx="8869680" cy="71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6553200" y="5334000"/>
            <a:ext cx="1283018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220200" y="5334000"/>
            <a:ext cx="1283018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7"/>
              </a:rPr>
              <a:t>http://cs231n.github.io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7A1308-A236-4FB2-8C34-5598FDC8B342}"/>
              </a:ext>
            </a:extLst>
          </p:cNvPr>
          <p:cNvSpPr/>
          <p:nvPr/>
        </p:nvSpPr>
        <p:spPr>
          <a:xfrm>
            <a:off x="879835" y="1164927"/>
            <a:ext cx="10510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Interpretation. Derivatives indicate the rate of change of a function with respect to that variable surrounding an infinitesimally small region near a particular point: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2DCE3A4-B8C1-432A-AC3D-7084CB6FBD14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Interpretation of the gradient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7136147-F82C-ADFB-9CDE-FBA98C57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17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200525"/>
            <a:ext cx="6217920" cy="76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57402"/>
            <a:ext cx="3840480" cy="74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217676"/>
            <a:ext cx="6492240" cy="74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5150492"/>
            <a:ext cx="8869680" cy="71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7"/>
              </a:rPr>
              <a:t>http://cs231n.github.io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36335B-2077-4542-96A5-29FFD33A7251}"/>
              </a:ext>
            </a:extLst>
          </p:cNvPr>
          <p:cNvSpPr/>
          <p:nvPr/>
        </p:nvSpPr>
        <p:spPr>
          <a:xfrm>
            <a:off x="879835" y="1164927"/>
            <a:ext cx="10510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Interpretation. Derivatives indicate the rate of change of a function with respect to that variable surrounding an infinitesimally small region near a particular point: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AC3FB7-F5DE-4097-AE1A-9C2792B20D22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Interpretation of the gradient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8234997-0D52-DDB8-7C84-3E4DF453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31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04" y="1421523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2B57BE-E26E-4F25-BB96-F38FB3CC8C5B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2C39C10-AF78-2C9D-5740-7127BF48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4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829" y="2716923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04" y="1421523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 bwMode="auto">
          <a:xfrm rot="5400000">
            <a:off x="5427923" y="2181618"/>
            <a:ext cx="822960" cy="2476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http://cs231n.github.io</a:t>
            </a:r>
            <a:endParaRPr lang="en-US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2B57BE-E26E-4F25-BB96-F38FB3CC8C5B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4839872-1735-5746-4081-F1648E5B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29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829" y="2716923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04" y="1421523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 bwMode="auto">
          <a:xfrm rot="5400000">
            <a:off x="5427923" y="2181618"/>
            <a:ext cx="822960" cy="2476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02" y="4050423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ight Arrow 13"/>
          <p:cNvSpPr/>
          <p:nvPr/>
        </p:nvSpPr>
        <p:spPr bwMode="auto">
          <a:xfrm>
            <a:off x="6420428" y="3459873"/>
            <a:ext cx="1371600" cy="2476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92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52" y="4088523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ight Arrow 16"/>
          <p:cNvSpPr/>
          <p:nvPr/>
        </p:nvSpPr>
        <p:spPr bwMode="auto">
          <a:xfrm rot="5400000">
            <a:off x="3553402" y="3507498"/>
            <a:ext cx="1371600" cy="2476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92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7"/>
              </a:rPr>
              <a:t>http://cs231n.github.io</a:t>
            </a:r>
            <a:endParaRPr lang="en-US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2B57BE-E26E-4F25-BB96-F38FB3CC8C5B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CBF2E34-4E0D-01FE-C920-4C9D2AD8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78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829" y="2716923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04" y="1421523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 bwMode="auto">
          <a:xfrm rot="5400000">
            <a:off x="5427923" y="2181618"/>
            <a:ext cx="822960" cy="2476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02" y="4050423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ight Arrow 13"/>
          <p:cNvSpPr/>
          <p:nvPr/>
        </p:nvSpPr>
        <p:spPr bwMode="auto">
          <a:xfrm>
            <a:off x="6420428" y="3459873"/>
            <a:ext cx="1371600" cy="2476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92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52" y="4088523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ight Arrow 16"/>
          <p:cNvSpPr/>
          <p:nvPr/>
        </p:nvSpPr>
        <p:spPr bwMode="auto">
          <a:xfrm rot="5400000">
            <a:off x="3553402" y="3507498"/>
            <a:ext cx="1371600" cy="2476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92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76" y="5155323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29146" y="5227058"/>
            <a:ext cx="1369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Chain rule: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8"/>
              </a:rPr>
              <a:t>http://cs231n.github.io</a:t>
            </a:r>
            <a:endParaRPr lang="en-US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2B57BE-E26E-4F25-BB96-F38FB3CC8C5B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E9FA9FA-908D-F566-9CED-B69A3919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00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8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F187C-8BF1-4BD4-93FC-567D0029EC45}"/>
              </a:ext>
            </a:extLst>
          </p:cNvPr>
          <p:cNvSpPr/>
          <p:nvPr/>
        </p:nvSpPr>
        <p:spPr bwMode="auto">
          <a:xfrm>
            <a:off x="2553082" y="4560109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F5FD4-99AF-49C4-933E-7B129EDBA75D}"/>
              </a:ext>
            </a:extLst>
          </p:cNvPr>
          <p:cNvSpPr/>
          <p:nvPr/>
        </p:nvSpPr>
        <p:spPr bwMode="auto">
          <a:xfrm>
            <a:off x="2553082" y="3211831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04E4CF-EDB2-4370-BBF4-AD00754A3B7B}"/>
              </a:ext>
            </a:extLst>
          </p:cNvPr>
          <p:cNvSpPr/>
          <p:nvPr/>
        </p:nvSpPr>
        <p:spPr bwMode="auto">
          <a:xfrm>
            <a:off x="2418969" y="5899638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8987B1-AB76-48BB-9BBF-1821A23209D1}"/>
              </a:ext>
            </a:extLst>
          </p:cNvPr>
          <p:cNvSpPr/>
          <p:nvPr/>
        </p:nvSpPr>
        <p:spPr bwMode="auto">
          <a:xfrm>
            <a:off x="5762419" y="350563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9DE6DE-465F-4024-9C9D-87CFB91A208A}"/>
              </a:ext>
            </a:extLst>
          </p:cNvPr>
          <p:cNvSpPr/>
          <p:nvPr/>
        </p:nvSpPr>
        <p:spPr bwMode="auto">
          <a:xfrm>
            <a:off x="2555647" y="28300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666011-B393-4E05-8E17-E8895064C685}"/>
              </a:ext>
            </a:extLst>
          </p:cNvPr>
          <p:cNvSpPr/>
          <p:nvPr/>
        </p:nvSpPr>
        <p:spPr bwMode="auto">
          <a:xfrm>
            <a:off x="2553082" y="5470718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13BD89-ECFC-45EC-BDA5-77F2508E4931}"/>
              </a:ext>
            </a:extLst>
          </p:cNvPr>
          <p:cNvSpPr/>
          <p:nvPr/>
        </p:nvSpPr>
        <p:spPr bwMode="auto">
          <a:xfrm>
            <a:off x="2574500" y="4162542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9C6BDE6-B300-7903-396B-1E0BDA67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69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0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497" y="1600200"/>
            <a:ext cx="9615340" cy="500798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6000" dirty="0">
                <a:solidFill>
                  <a:srgbClr val="0000FF"/>
                </a:solidFill>
              </a:rPr>
              <a:t>                  y = f(</a:t>
            </a:r>
            <a:r>
              <a:rPr lang="en-US" sz="6000" b="1" dirty="0">
                <a:solidFill>
                  <a:srgbClr val="0000FF"/>
                </a:solidFill>
              </a:rPr>
              <a:t>x</a:t>
            </a:r>
            <a:r>
              <a:rPr lang="en-US" sz="6000" dirty="0">
                <a:solidFill>
                  <a:srgbClr val="0000FF"/>
                </a:solidFill>
              </a:rPr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sz="3900" dirty="0"/>
          </a:p>
          <a:p>
            <a:pPr>
              <a:buNone/>
            </a:pPr>
            <a:endParaRPr lang="en-US" sz="3900" dirty="0"/>
          </a:p>
          <a:p>
            <a:pPr>
              <a:lnSpc>
                <a:spcPct val="120000"/>
              </a:lnSpc>
            </a:pPr>
            <a:r>
              <a:rPr lang="en-US" sz="2800" b="1" dirty="0"/>
              <a:t>Training: </a:t>
            </a:r>
            <a:r>
              <a:rPr lang="en-US" sz="2800" dirty="0"/>
              <a:t>given a </a:t>
            </a:r>
            <a:r>
              <a:rPr lang="en-US" sz="2800" i="1" dirty="0"/>
              <a:t>training set </a:t>
            </a:r>
            <a:r>
              <a:rPr lang="en-US" sz="2800" dirty="0"/>
              <a:t>of labeled examples</a:t>
            </a:r>
            <a:r>
              <a:rPr lang="en-US" sz="2800" i="1" dirty="0"/>
              <a:t> </a:t>
            </a:r>
            <a:br>
              <a:rPr lang="en-US" sz="2800" i="1" dirty="0"/>
            </a:br>
            <a:r>
              <a:rPr lang="en-US" sz="2800" dirty="0">
                <a:solidFill>
                  <a:srgbClr val="0000FF"/>
                </a:solidFill>
              </a:rPr>
              <a:t>{(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baseline="-25000" dirty="0">
                <a:solidFill>
                  <a:srgbClr val="0000FF"/>
                </a:solidFill>
              </a:rPr>
              <a:t>1</a:t>
            </a:r>
            <a:r>
              <a:rPr lang="en-US" sz="2800" dirty="0">
                <a:solidFill>
                  <a:srgbClr val="0000FF"/>
                </a:solidFill>
              </a:rPr>
              <a:t>,y</a:t>
            </a:r>
            <a:r>
              <a:rPr lang="en-US" sz="2800" baseline="-25000" dirty="0">
                <a:solidFill>
                  <a:srgbClr val="0000FF"/>
                </a:solidFill>
              </a:rPr>
              <a:t>1</a:t>
            </a:r>
            <a:r>
              <a:rPr lang="en-US" sz="2800" dirty="0">
                <a:solidFill>
                  <a:srgbClr val="0000FF"/>
                </a:solidFill>
              </a:rPr>
              <a:t>), …, (</a:t>
            </a:r>
            <a:r>
              <a:rPr lang="en-US" sz="2800" b="1" dirty="0" err="1">
                <a:solidFill>
                  <a:srgbClr val="0000FF"/>
                </a:solidFill>
              </a:rPr>
              <a:t>x</a:t>
            </a:r>
            <a:r>
              <a:rPr lang="en-US" sz="2800" baseline="-25000" dirty="0" err="1">
                <a:solidFill>
                  <a:srgbClr val="0000FF"/>
                </a:solidFill>
              </a:rPr>
              <a:t>N</a:t>
            </a:r>
            <a:r>
              <a:rPr lang="en-US" sz="2800" dirty="0" err="1">
                <a:solidFill>
                  <a:srgbClr val="0000FF"/>
                </a:solidFill>
              </a:rPr>
              <a:t>,y</a:t>
            </a:r>
            <a:r>
              <a:rPr lang="en-US" sz="2800" baseline="-25000" dirty="0" err="1">
                <a:solidFill>
                  <a:srgbClr val="0000FF"/>
                </a:solidFill>
              </a:rPr>
              <a:t>N</a:t>
            </a:r>
            <a:r>
              <a:rPr lang="en-US" sz="2800" dirty="0">
                <a:solidFill>
                  <a:srgbClr val="0000FF"/>
                </a:solidFill>
              </a:rPr>
              <a:t>)}</a:t>
            </a:r>
            <a:r>
              <a:rPr lang="en-US" sz="2800" dirty="0"/>
              <a:t>, estimate the prediction function </a:t>
            </a:r>
            <a:r>
              <a:rPr lang="en-US" sz="2800" dirty="0">
                <a:solidFill>
                  <a:srgbClr val="0000FF"/>
                </a:solidFill>
              </a:rPr>
              <a:t>f </a:t>
            </a:r>
            <a:r>
              <a:rPr lang="en-US" sz="2800" dirty="0"/>
              <a:t>by minimizing the prediction error on the training set</a:t>
            </a:r>
          </a:p>
          <a:p>
            <a:pPr>
              <a:lnSpc>
                <a:spcPct val="120000"/>
              </a:lnSpc>
            </a:pPr>
            <a:endParaRPr lang="en-US" sz="2800" b="1" dirty="0"/>
          </a:p>
          <a:p>
            <a:pPr>
              <a:lnSpc>
                <a:spcPct val="120000"/>
              </a:lnSpc>
            </a:pPr>
            <a:r>
              <a:rPr lang="en-US" sz="2800" b="1" dirty="0"/>
              <a:t>Testing:</a:t>
            </a:r>
            <a:r>
              <a:rPr lang="en-US" sz="2800" dirty="0"/>
              <a:t> apply </a:t>
            </a:r>
            <a:r>
              <a:rPr lang="en-US" sz="2800" dirty="0">
                <a:solidFill>
                  <a:srgbClr val="0000FF"/>
                </a:solidFill>
              </a:rPr>
              <a:t>f</a:t>
            </a:r>
            <a:r>
              <a:rPr lang="en-US" sz="2800" dirty="0"/>
              <a:t> to a never before seen </a:t>
            </a:r>
            <a:r>
              <a:rPr lang="en-US" sz="2800" i="1" dirty="0"/>
              <a:t>test example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/>
              <a:t> and output the predicted value </a:t>
            </a:r>
            <a:r>
              <a:rPr lang="en-US" sz="2800" dirty="0">
                <a:solidFill>
                  <a:srgbClr val="0000FF"/>
                </a:solidFill>
              </a:rPr>
              <a:t>y = f(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971440" y="2688999"/>
            <a:ext cx="685006" cy="7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5113646" y="2688999"/>
            <a:ext cx="685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6066146" y="2346099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80924" y="3031899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7352" y="3022473"/>
            <a:ext cx="1892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7379" y="3003619"/>
            <a:ext cx="1511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3777A9-0D47-4580-9151-4BC531B8B403}"/>
              </a:ext>
            </a:extLst>
          </p:cNvPr>
          <p:cNvSpPr txBox="1">
            <a:spLocks/>
          </p:cNvSpPr>
          <p:nvPr/>
        </p:nvSpPr>
        <p:spPr>
          <a:xfrm>
            <a:off x="1069848" y="132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statistical learning framework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56C5D-2C3F-25EA-4096-6A486CF4D85C}"/>
              </a:ext>
            </a:extLst>
          </p:cNvPr>
          <p:cNvSpPr/>
          <p:nvPr/>
        </p:nvSpPr>
        <p:spPr>
          <a:xfrm>
            <a:off x="1069848" y="5466737"/>
            <a:ext cx="9615340" cy="1338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63ACD0-3E25-889E-1A77-2A0FD636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11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31" y="2812762"/>
            <a:ext cx="75819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9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F187C-8BF1-4BD4-93FC-567D0029EC45}"/>
              </a:ext>
            </a:extLst>
          </p:cNvPr>
          <p:cNvSpPr/>
          <p:nvPr/>
        </p:nvSpPr>
        <p:spPr bwMode="auto">
          <a:xfrm>
            <a:off x="2553082" y="4560109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F5FD4-99AF-49C4-933E-7B129EDBA75D}"/>
              </a:ext>
            </a:extLst>
          </p:cNvPr>
          <p:cNvSpPr/>
          <p:nvPr/>
        </p:nvSpPr>
        <p:spPr bwMode="auto">
          <a:xfrm>
            <a:off x="2553082" y="3211831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B149D-C69E-463D-AB02-89ABCED60027}"/>
              </a:ext>
            </a:extLst>
          </p:cNvPr>
          <p:cNvSpPr/>
          <p:nvPr/>
        </p:nvSpPr>
        <p:spPr bwMode="auto">
          <a:xfrm>
            <a:off x="5705857" y="38803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04E4CF-EDB2-4370-BBF4-AD00754A3B7B}"/>
              </a:ext>
            </a:extLst>
          </p:cNvPr>
          <p:cNvSpPr/>
          <p:nvPr/>
        </p:nvSpPr>
        <p:spPr bwMode="auto">
          <a:xfrm>
            <a:off x="2418969" y="5899638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DFCE6E-0A71-43CB-B55E-D581C5D4621E}"/>
              </a:ext>
            </a:extLst>
          </p:cNvPr>
          <p:cNvSpPr/>
          <p:nvPr/>
        </p:nvSpPr>
        <p:spPr bwMode="auto">
          <a:xfrm>
            <a:off x="8924853" y="48709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81874D-69F7-4FB2-A612-1675BF8FD76B}"/>
              </a:ext>
            </a:extLst>
          </p:cNvPr>
          <p:cNvSpPr/>
          <p:nvPr/>
        </p:nvSpPr>
        <p:spPr bwMode="auto">
          <a:xfrm flipV="1">
            <a:off x="9044834" y="4477347"/>
            <a:ext cx="609600" cy="33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8987B1-AB76-48BB-9BBF-1821A23209D1}"/>
              </a:ext>
            </a:extLst>
          </p:cNvPr>
          <p:cNvSpPr/>
          <p:nvPr/>
        </p:nvSpPr>
        <p:spPr bwMode="auto">
          <a:xfrm>
            <a:off x="5762419" y="350563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9DE6DE-465F-4024-9C9D-87CFB91A208A}"/>
              </a:ext>
            </a:extLst>
          </p:cNvPr>
          <p:cNvSpPr/>
          <p:nvPr/>
        </p:nvSpPr>
        <p:spPr bwMode="auto">
          <a:xfrm>
            <a:off x="2555647" y="28300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666011-B393-4E05-8E17-E8895064C685}"/>
              </a:ext>
            </a:extLst>
          </p:cNvPr>
          <p:cNvSpPr/>
          <p:nvPr/>
        </p:nvSpPr>
        <p:spPr bwMode="auto">
          <a:xfrm>
            <a:off x="2553082" y="5470718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13BD89-ECFC-45EC-BDA5-77F2508E4931}"/>
              </a:ext>
            </a:extLst>
          </p:cNvPr>
          <p:cNvSpPr/>
          <p:nvPr/>
        </p:nvSpPr>
        <p:spPr bwMode="auto">
          <a:xfrm>
            <a:off x="2574500" y="4162542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DA3EF8F-05D7-A9EF-24FE-C4C4D559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684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31" y="2812762"/>
            <a:ext cx="75819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9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F187C-8BF1-4BD4-93FC-567D0029EC45}"/>
              </a:ext>
            </a:extLst>
          </p:cNvPr>
          <p:cNvSpPr/>
          <p:nvPr/>
        </p:nvSpPr>
        <p:spPr bwMode="auto">
          <a:xfrm>
            <a:off x="2553082" y="4560109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F5FD4-99AF-49C4-933E-7B129EDBA75D}"/>
              </a:ext>
            </a:extLst>
          </p:cNvPr>
          <p:cNvSpPr/>
          <p:nvPr/>
        </p:nvSpPr>
        <p:spPr bwMode="auto">
          <a:xfrm>
            <a:off x="2553082" y="3211831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B149D-C69E-463D-AB02-89ABCED60027}"/>
              </a:ext>
            </a:extLst>
          </p:cNvPr>
          <p:cNvSpPr/>
          <p:nvPr/>
        </p:nvSpPr>
        <p:spPr bwMode="auto">
          <a:xfrm>
            <a:off x="5705857" y="38803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04E4CF-EDB2-4370-BBF4-AD00754A3B7B}"/>
              </a:ext>
            </a:extLst>
          </p:cNvPr>
          <p:cNvSpPr/>
          <p:nvPr/>
        </p:nvSpPr>
        <p:spPr bwMode="auto">
          <a:xfrm>
            <a:off x="2418969" y="5899638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DFCE6E-0A71-43CB-B55E-D581C5D4621E}"/>
              </a:ext>
            </a:extLst>
          </p:cNvPr>
          <p:cNvSpPr/>
          <p:nvPr/>
        </p:nvSpPr>
        <p:spPr bwMode="auto">
          <a:xfrm>
            <a:off x="8924853" y="48709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81874D-69F7-4FB2-A612-1675BF8FD76B}"/>
              </a:ext>
            </a:extLst>
          </p:cNvPr>
          <p:cNvSpPr/>
          <p:nvPr/>
        </p:nvSpPr>
        <p:spPr bwMode="auto">
          <a:xfrm flipV="1">
            <a:off x="9044834" y="4477347"/>
            <a:ext cx="609600" cy="33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8987B1-AB76-48BB-9BBF-1821A23209D1}"/>
              </a:ext>
            </a:extLst>
          </p:cNvPr>
          <p:cNvSpPr/>
          <p:nvPr/>
        </p:nvSpPr>
        <p:spPr bwMode="auto">
          <a:xfrm>
            <a:off x="5762419" y="350563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905A53E-1EE1-11C7-9B65-D0305E3C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46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31" y="2812762"/>
            <a:ext cx="75819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9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F187C-8BF1-4BD4-93FC-567D0029EC45}"/>
              </a:ext>
            </a:extLst>
          </p:cNvPr>
          <p:cNvSpPr/>
          <p:nvPr/>
        </p:nvSpPr>
        <p:spPr bwMode="auto">
          <a:xfrm>
            <a:off x="2553082" y="4560109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F5FD4-99AF-49C4-933E-7B129EDBA75D}"/>
              </a:ext>
            </a:extLst>
          </p:cNvPr>
          <p:cNvSpPr/>
          <p:nvPr/>
        </p:nvSpPr>
        <p:spPr bwMode="auto">
          <a:xfrm>
            <a:off x="2553082" y="3211831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B149D-C69E-463D-AB02-89ABCED60027}"/>
              </a:ext>
            </a:extLst>
          </p:cNvPr>
          <p:cNvSpPr/>
          <p:nvPr/>
        </p:nvSpPr>
        <p:spPr bwMode="auto">
          <a:xfrm>
            <a:off x="5705857" y="38803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04E4CF-EDB2-4370-BBF4-AD00754A3B7B}"/>
              </a:ext>
            </a:extLst>
          </p:cNvPr>
          <p:cNvSpPr/>
          <p:nvPr/>
        </p:nvSpPr>
        <p:spPr bwMode="auto">
          <a:xfrm>
            <a:off x="2418969" y="5899638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DFCE6E-0A71-43CB-B55E-D581C5D4621E}"/>
              </a:ext>
            </a:extLst>
          </p:cNvPr>
          <p:cNvSpPr/>
          <p:nvPr/>
        </p:nvSpPr>
        <p:spPr bwMode="auto">
          <a:xfrm>
            <a:off x="8924853" y="48709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81874D-69F7-4FB2-A612-1675BF8FD76B}"/>
              </a:ext>
            </a:extLst>
          </p:cNvPr>
          <p:cNvSpPr/>
          <p:nvPr/>
        </p:nvSpPr>
        <p:spPr bwMode="auto">
          <a:xfrm flipV="1">
            <a:off x="9044834" y="4477347"/>
            <a:ext cx="609600" cy="33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A7B0FB-F633-18CF-0E84-A41446E7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699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31" y="2812762"/>
            <a:ext cx="75819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9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F187C-8BF1-4BD4-93FC-567D0029EC45}"/>
              </a:ext>
            </a:extLst>
          </p:cNvPr>
          <p:cNvSpPr/>
          <p:nvPr/>
        </p:nvSpPr>
        <p:spPr bwMode="auto">
          <a:xfrm>
            <a:off x="2553082" y="4560109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F5FD4-99AF-49C4-933E-7B129EDBA75D}"/>
              </a:ext>
            </a:extLst>
          </p:cNvPr>
          <p:cNvSpPr/>
          <p:nvPr/>
        </p:nvSpPr>
        <p:spPr bwMode="auto">
          <a:xfrm>
            <a:off x="2553082" y="3211831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B149D-C69E-463D-AB02-89ABCED60027}"/>
              </a:ext>
            </a:extLst>
          </p:cNvPr>
          <p:cNvSpPr/>
          <p:nvPr/>
        </p:nvSpPr>
        <p:spPr bwMode="auto">
          <a:xfrm>
            <a:off x="5705857" y="38803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04E4CF-EDB2-4370-BBF4-AD00754A3B7B}"/>
              </a:ext>
            </a:extLst>
          </p:cNvPr>
          <p:cNvSpPr/>
          <p:nvPr/>
        </p:nvSpPr>
        <p:spPr bwMode="auto">
          <a:xfrm>
            <a:off x="2418969" y="5899638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DFCE6E-0A71-43CB-B55E-D581C5D4621E}"/>
              </a:ext>
            </a:extLst>
          </p:cNvPr>
          <p:cNvSpPr/>
          <p:nvPr/>
        </p:nvSpPr>
        <p:spPr bwMode="auto">
          <a:xfrm>
            <a:off x="8924853" y="48709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05B642E-A61D-8769-537A-B0A39FE0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08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31" y="2812762"/>
            <a:ext cx="75819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9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F187C-8BF1-4BD4-93FC-567D0029EC45}"/>
              </a:ext>
            </a:extLst>
          </p:cNvPr>
          <p:cNvSpPr/>
          <p:nvPr/>
        </p:nvSpPr>
        <p:spPr bwMode="auto">
          <a:xfrm>
            <a:off x="2553082" y="4560109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F5FD4-99AF-49C4-933E-7B129EDBA75D}"/>
              </a:ext>
            </a:extLst>
          </p:cNvPr>
          <p:cNvSpPr/>
          <p:nvPr/>
        </p:nvSpPr>
        <p:spPr bwMode="auto">
          <a:xfrm>
            <a:off x="2553082" y="3211831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B149D-C69E-463D-AB02-89ABCED60027}"/>
              </a:ext>
            </a:extLst>
          </p:cNvPr>
          <p:cNvSpPr/>
          <p:nvPr/>
        </p:nvSpPr>
        <p:spPr bwMode="auto">
          <a:xfrm>
            <a:off x="5705857" y="38803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04E4CF-EDB2-4370-BBF4-AD00754A3B7B}"/>
              </a:ext>
            </a:extLst>
          </p:cNvPr>
          <p:cNvSpPr/>
          <p:nvPr/>
        </p:nvSpPr>
        <p:spPr bwMode="auto">
          <a:xfrm>
            <a:off x="2418969" y="5899638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F739F65-B52C-5D43-9E8A-40917D7F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94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31" y="2812762"/>
            <a:ext cx="75819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9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F187C-8BF1-4BD4-93FC-567D0029EC45}"/>
              </a:ext>
            </a:extLst>
          </p:cNvPr>
          <p:cNvSpPr/>
          <p:nvPr/>
        </p:nvSpPr>
        <p:spPr bwMode="auto">
          <a:xfrm>
            <a:off x="2553082" y="4560109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F5FD4-99AF-49C4-933E-7B129EDBA75D}"/>
              </a:ext>
            </a:extLst>
          </p:cNvPr>
          <p:cNvSpPr/>
          <p:nvPr/>
        </p:nvSpPr>
        <p:spPr bwMode="auto">
          <a:xfrm>
            <a:off x="2553082" y="3211831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B149D-C69E-463D-AB02-89ABCED60027}"/>
              </a:ext>
            </a:extLst>
          </p:cNvPr>
          <p:cNvSpPr/>
          <p:nvPr/>
        </p:nvSpPr>
        <p:spPr bwMode="auto">
          <a:xfrm>
            <a:off x="5705857" y="3880346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AE3D7D5-8CA7-3A38-8806-5DD256C9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605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31" y="2812762"/>
            <a:ext cx="75819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9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F187C-8BF1-4BD4-93FC-567D0029EC45}"/>
              </a:ext>
            </a:extLst>
          </p:cNvPr>
          <p:cNvSpPr/>
          <p:nvPr/>
        </p:nvSpPr>
        <p:spPr bwMode="auto">
          <a:xfrm>
            <a:off x="2553082" y="4560109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F5FD4-99AF-49C4-933E-7B129EDBA75D}"/>
              </a:ext>
            </a:extLst>
          </p:cNvPr>
          <p:cNvSpPr/>
          <p:nvPr/>
        </p:nvSpPr>
        <p:spPr bwMode="auto">
          <a:xfrm>
            <a:off x="2553082" y="3211831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B6843C9-91BF-4A68-8DE8-7951433A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72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31" y="2812762"/>
            <a:ext cx="75819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9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F187C-8BF1-4BD4-93FC-567D0029EC45}"/>
              </a:ext>
            </a:extLst>
          </p:cNvPr>
          <p:cNvSpPr/>
          <p:nvPr/>
        </p:nvSpPr>
        <p:spPr bwMode="auto">
          <a:xfrm>
            <a:off x="2553082" y="4560109"/>
            <a:ext cx="60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F918DA1-9D67-1E15-4810-0DA02FF9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795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31" y="2812762"/>
            <a:ext cx="75819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2" y="2317461"/>
            <a:ext cx="2847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64961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4519041" y="1883121"/>
            <a:ext cx="457200" cy="1828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81" y="1364961"/>
            <a:ext cx="248564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05" y="2126961"/>
            <a:ext cx="2208276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2" y="2919441"/>
            <a:ext cx="1799771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9"/>
              </a:rPr>
              <a:t>http://cs231n.github.io</a:t>
            </a:r>
            <a:endParaRPr 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1EF3AB-0FCF-4DB6-ADF8-8805129561FD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Compound expressions with chain rule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9A6A8A1-48CE-C0F4-3770-A502EACD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66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02FE5-FC8C-4ABD-AD11-75489891C0F7}"/>
              </a:ext>
            </a:extLst>
          </p:cNvPr>
          <p:cNvSpPr/>
          <p:nvPr/>
        </p:nvSpPr>
        <p:spPr bwMode="auto">
          <a:xfrm>
            <a:off x="1503575" y="458508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4E3F0-FB5A-4781-9DA5-94B651F4B353}"/>
              </a:ext>
            </a:extLst>
          </p:cNvPr>
          <p:cNvSpPr/>
          <p:nvPr/>
        </p:nvSpPr>
        <p:spPr bwMode="auto">
          <a:xfrm>
            <a:off x="1604126" y="3125500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559DC2-5D1C-411A-8229-9D24D5499283}"/>
              </a:ext>
            </a:extLst>
          </p:cNvPr>
          <p:cNvSpPr/>
          <p:nvPr/>
        </p:nvSpPr>
        <p:spPr bwMode="auto">
          <a:xfrm>
            <a:off x="1531856" y="1675343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6793C-D204-4F71-BB5D-2CB30F087D37}"/>
              </a:ext>
            </a:extLst>
          </p:cNvPr>
          <p:cNvSpPr/>
          <p:nvPr/>
        </p:nvSpPr>
        <p:spPr bwMode="auto">
          <a:xfrm>
            <a:off x="4116373" y="2393352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1860C7-2E1C-427F-BCBF-E2D3534E0FDC}"/>
              </a:ext>
            </a:extLst>
          </p:cNvPr>
          <p:cNvSpPr/>
          <p:nvPr/>
        </p:nvSpPr>
        <p:spPr bwMode="auto">
          <a:xfrm>
            <a:off x="4165077" y="5294366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01BD-2607-48CF-9BA4-E1B61DCB64E6}"/>
              </a:ext>
            </a:extLst>
          </p:cNvPr>
          <p:cNvSpPr/>
          <p:nvPr/>
        </p:nvSpPr>
        <p:spPr bwMode="auto">
          <a:xfrm>
            <a:off x="6682035" y="3822299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5E07DA-B5B4-4CB3-8D1C-E9B218D5A10C}"/>
              </a:ext>
            </a:extLst>
          </p:cNvPr>
          <p:cNvSpPr/>
          <p:nvPr/>
        </p:nvSpPr>
        <p:spPr bwMode="auto">
          <a:xfrm>
            <a:off x="9427789" y="3831725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57F2EE-602E-41D1-BEB1-6DC4FEC5287F}"/>
              </a:ext>
            </a:extLst>
          </p:cNvPr>
          <p:cNvSpPr/>
          <p:nvPr/>
        </p:nvSpPr>
        <p:spPr bwMode="auto">
          <a:xfrm>
            <a:off x="9427788" y="3346515"/>
            <a:ext cx="1139659" cy="411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224FCF-FCC0-4E97-88FF-E606252A28E7}"/>
              </a:ext>
            </a:extLst>
          </p:cNvPr>
          <p:cNvSpPr/>
          <p:nvPr/>
        </p:nvSpPr>
        <p:spPr bwMode="auto">
          <a:xfrm>
            <a:off x="6850931" y="3332807"/>
            <a:ext cx="1139659" cy="411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2F444-C8C3-4F8C-8483-D6824A029E2B}"/>
              </a:ext>
            </a:extLst>
          </p:cNvPr>
          <p:cNvSpPr/>
          <p:nvPr/>
        </p:nvSpPr>
        <p:spPr bwMode="auto">
          <a:xfrm>
            <a:off x="4168222" y="1876625"/>
            <a:ext cx="1139659" cy="411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FD8786-0E94-4766-BCB1-10B93C6FDF66}"/>
              </a:ext>
            </a:extLst>
          </p:cNvPr>
          <p:cNvSpPr/>
          <p:nvPr/>
        </p:nvSpPr>
        <p:spPr bwMode="auto">
          <a:xfrm>
            <a:off x="3811574" y="4764711"/>
            <a:ext cx="1139659" cy="411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B13B2A-ACE6-9B0C-9CEB-10BBB9EA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79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1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497" y="1600200"/>
            <a:ext cx="9615340" cy="500798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6000" dirty="0">
                <a:solidFill>
                  <a:srgbClr val="0000FF"/>
                </a:solidFill>
              </a:rPr>
              <a:t>                  y = f(</a:t>
            </a:r>
            <a:r>
              <a:rPr lang="en-US" sz="6000" b="1" dirty="0">
                <a:solidFill>
                  <a:srgbClr val="0000FF"/>
                </a:solidFill>
              </a:rPr>
              <a:t>x</a:t>
            </a:r>
            <a:r>
              <a:rPr lang="en-US" sz="6000" dirty="0">
                <a:solidFill>
                  <a:srgbClr val="0000FF"/>
                </a:solidFill>
              </a:rPr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sz="3900" dirty="0"/>
          </a:p>
          <a:p>
            <a:pPr>
              <a:buNone/>
            </a:pPr>
            <a:endParaRPr lang="en-US" sz="3900" dirty="0"/>
          </a:p>
          <a:p>
            <a:pPr>
              <a:lnSpc>
                <a:spcPct val="120000"/>
              </a:lnSpc>
            </a:pPr>
            <a:r>
              <a:rPr lang="en-US" sz="2800" b="1" dirty="0"/>
              <a:t>Training: </a:t>
            </a:r>
            <a:r>
              <a:rPr lang="en-US" sz="2800" dirty="0"/>
              <a:t>given a </a:t>
            </a:r>
            <a:r>
              <a:rPr lang="en-US" sz="2800" i="1" dirty="0"/>
              <a:t>training set </a:t>
            </a:r>
            <a:r>
              <a:rPr lang="en-US" sz="2800" dirty="0"/>
              <a:t>of labeled examples</a:t>
            </a:r>
            <a:r>
              <a:rPr lang="en-US" sz="2800" i="1" dirty="0"/>
              <a:t> </a:t>
            </a:r>
            <a:br>
              <a:rPr lang="en-US" sz="2800" i="1" dirty="0"/>
            </a:br>
            <a:r>
              <a:rPr lang="en-US" sz="2800" dirty="0">
                <a:solidFill>
                  <a:srgbClr val="0000FF"/>
                </a:solidFill>
              </a:rPr>
              <a:t>{(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baseline="-25000" dirty="0">
                <a:solidFill>
                  <a:srgbClr val="0000FF"/>
                </a:solidFill>
              </a:rPr>
              <a:t>1</a:t>
            </a:r>
            <a:r>
              <a:rPr lang="en-US" sz="2800" dirty="0">
                <a:solidFill>
                  <a:srgbClr val="0000FF"/>
                </a:solidFill>
              </a:rPr>
              <a:t>,y</a:t>
            </a:r>
            <a:r>
              <a:rPr lang="en-US" sz="2800" baseline="-25000" dirty="0">
                <a:solidFill>
                  <a:srgbClr val="0000FF"/>
                </a:solidFill>
              </a:rPr>
              <a:t>1</a:t>
            </a:r>
            <a:r>
              <a:rPr lang="en-US" sz="2800" dirty="0">
                <a:solidFill>
                  <a:srgbClr val="0000FF"/>
                </a:solidFill>
              </a:rPr>
              <a:t>), …, (</a:t>
            </a:r>
            <a:r>
              <a:rPr lang="en-US" sz="2800" b="1" dirty="0" err="1">
                <a:solidFill>
                  <a:srgbClr val="0000FF"/>
                </a:solidFill>
              </a:rPr>
              <a:t>x</a:t>
            </a:r>
            <a:r>
              <a:rPr lang="en-US" sz="2800" baseline="-25000" dirty="0" err="1">
                <a:solidFill>
                  <a:srgbClr val="0000FF"/>
                </a:solidFill>
              </a:rPr>
              <a:t>N</a:t>
            </a:r>
            <a:r>
              <a:rPr lang="en-US" sz="2800" dirty="0" err="1">
                <a:solidFill>
                  <a:srgbClr val="0000FF"/>
                </a:solidFill>
              </a:rPr>
              <a:t>,y</a:t>
            </a:r>
            <a:r>
              <a:rPr lang="en-US" sz="2800" baseline="-25000" dirty="0" err="1">
                <a:solidFill>
                  <a:srgbClr val="0000FF"/>
                </a:solidFill>
              </a:rPr>
              <a:t>N</a:t>
            </a:r>
            <a:r>
              <a:rPr lang="en-US" sz="2800" dirty="0">
                <a:solidFill>
                  <a:srgbClr val="0000FF"/>
                </a:solidFill>
              </a:rPr>
              <a:t>)}</a:t>
            </a:r>
            <a:r>
              <a:rPr lang="en-US" sz="2800" dirty="0"/>
              <a:t>, estimate the prediction function </a:t>
            </a:r>
            <a:r>
              <a:rPr lang="en-US" sz="2800" dirty="0">
                <a:solidFill>
                  <a:srgbClr val="0000FF"/>
                </a:solidFill>
              </a:rPr>
              <a:t>f </a:t>
            </a:r>
            <a:r>
              <a:rPr lang="en-US" sz="2800" dirty="0"/>
              <a:t>by minimizing the prediction error on the training set</a:t>
            </a:r>
          </a:p>
          <a:p>
            <a:pPr>
              <a:lnSpc>
                <a:spcPct val="120000"/>
              </a:lnSpc>
            </a:pPr>
            <a:endParaRPr lang="en-US" sz="2800" b="1" dirty="0"/>
          </a:p>
          <a:p>
            <a:pPr>
              <a:lnSpc>
                <a:spcPct val="120000"/>
              </a:lnSpc>
            </a:pPr>
            <a:r>
              <a:rPr lang="en-US" sz="2800" b="1" dirty="0"/>
              <a:t>Testing:</a:t>
            </a:r>
            <a:r>
              <a:rPr lang="en-US" sz="2800" dirty="0"/>
              <a:t> apply </a:t>
            </a:r>
            <a:r>
              <a:rPr lang="en-US" sz="2800" dirty="0">
                <a:solidFill>
                  <a:srgbClr val="0000FF"/>
                </a:solidFill>
              </a:rPr>
              <a:t>f</a:t>
            </a:r>
            <a:r>
              <a:rPr lang="en-US" sz="2800" dirty="0"/>
              <a:t> to a never before seen </a:t>
            </a:r>
            <a:r>
              <a:rPr lang="en-US" sz="2800" i="1" dirty="0"/>
              <a:t>test example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/>
              <a:t> and output the predicted value </a:t>
            </a:r>
            <a:r>
              <a:rPr lang="en-US" sz="2800" dirty="0">
                <a:solidFill>
                  <a:srgbClr val="0000FF"/>
                </a:solidFill>
              </a:rPr>
              <a:t>y = f(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971440" y="2688999"/>
            <a:ext cx="685006" cy="7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5113646" y="2688999"/>
            <a:ext cx="685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6066146" y="2346099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80924" y="3031899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7352" y="3022473"/>
            <a:ext cx="1892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7379" y="3003619"/>
            <a:ext cx="1511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3777A9-0D47-4580-9151-4BC531B8B403}"/>
              </a:ext>
            </a:extLst>
          </p:cNvPr>
          <p:cNvSpPr txBox="1">
            <a:spLocks/>
          </p:cNvSpPr>
          <p:nvPr/>
        </p:nvSpPr>
        <p:spPr>
          <a:xfrm>
            <a:off x="1069848" y="132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statistical learning framework</a:t>
            </a:r>
            <a:endParaRPr lang="en-US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3A3B9C0-CE9D-AF50-CEB3-F608718F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2484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02FE5-FC8C-4ABD-AD11-75489891C0F7}"/>
              </a:ext>
            </a:extLst>
          </p:cNvPr>
          <p:cNvSpPr/>
          <p:nvPr/>
        </p:nvSpPr>
        <p:spPr bwMode="auto">
          <a:xfrm>
            <a:off x="1503575" y="458508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4E3F0-FB5A-4781-9DA5-94B651F4B353}"/>
              </a:ext>
            </a:extLst>
          </p:cNvPr>
          <p:cNvSpPr/>
          <p:nvPr/>
        </p:nvSpPr>
        <p:spPr bwMode="auto">
          <a:xfrm>
            <a:off x="1604126" y="3125500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559DC2-5D1C-411A-8229-9D24D5499283}"/>
              </a:ext>
            </a:extLst>
          </p:cNvPr>
          <p:cNvSpPr/>
          <p:nvPr/>
        </p:nvSpPr>
        <p:spPr bwMode="auto">
          <a:xfrm>
            <a:off x="1531856" y="1675343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6793C-D204-4F71-BB5D-2CB30F087D37}"/>
              </a:ext>
            </a:extLst>
          </p:cNvPr>
          <p:cNvSpPr/>
          <p:nvPr/>
        </p:nvSpPr>
        <p:spPr bwMode="auto">
          <a:xfrm>
            <a:off x="4116373" y="2393352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1860C7-2E1C-427F-BCBF-E2D3534E0FDC}"/>
              </a:ext>
            </a:extLst>
          </p:cNvPr>
          <p:cNvSpPr/>
          <p:nvPr/>
        </p:nvSpPr>
        <p:spPr bwMode="auto">
          <a:xfrm>
            <a:off x="4165077" y="5294366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01BD-2607-48CF-9BA4-E1B61DCB64E6}"/>
              </a:ext>
            </a:extLst>
          </p:cNvPr>
          <p:cNvSpPr/>
          <p:nvPr/>
        </p:nvSpPr>
        <p:spPr bwMode="auto">
          <a:xfrm>
            <a:off x="6682035" y="3822299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5E07DA-B5B4-4CB3-8D1C-E9B218D5A10C}"/>
              </a:ext>
            </a:extLst>
          </p:cNvPr>
          <p:cNvSpPr/>
          <p:nvPr/>
        </p:nvSpPr>
        <p:spPr bwMode="auto">
          <a:xfrm>
            <a:off x="9427789" y="3831725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57F2EE-602E-41D1-BEB1-6DC4FEC5287F}"/>
              </a:ext>
            </a:extLst>
          </p:cNvPr>
          <p:cNvSpPr/>
          <p:nvPr/>
        </p:nvSpPr>
        <p:spPr bwMode="auto">
          <a:xfrm>
            <a:off x="9427788" y="3346515"/>
            <a:ext cx="1139659" cy="411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224FCF-FCC0-4E97-88FF-E606252A28E7}"/>
              </a:ext>
            </a:extLst>
          </p:cNvPr>
          <p:cNvSpPr/>
          <p:nvPr/>
        </p:nvSpPr>
        <p:spPr bwMode="auto">
          <a:xfrm>
            <a:off x="6850931" y="3332807"/>
            <a:ext cx="1139659" cy="411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E044F5D-0289-C999-7269-F55B1580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852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02FE5-FC8C-4ABD-AD11-75489891C0F7}"/>
              </a:ext>
            </a:extLst>
          </p:cNvPr>
          <p:cNvSpPr/>
          <p:nvPr/>
        </p:nvSpPr>
        <p:spPr bwMode="auto">
          <a:xfrm>
            <a:off x="1503575" y="458508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4E3F0-FB5A-4781-9DA5-94B651F4B353}"/>
              </a:ext>
            </a:extLst>
          </p:cNvPr>
          <p:cNvSpPr/>
          <p:nvPr/>
        </p:nvSpPr>
        <p:spPr bwMode="auto">
          <a:xfrm>
            <a:off x="1604126" y="3125500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559DC2-5D1C-411A-8229-9D24D5499283}"/>
              </a:ext>
            </a:extLst>
          </p:cNvPr>
          <p:cNvSpPr/>
          <p:nvPr/>
        </p:nvSpPr>
        <p:spPr bwMode="auto">
          <a:xfrm>
            <a:off x="1531856" y="1675343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6793C-D204-4F71-BB5D-2CB30F087D37}"/>
              </a:ext>
            </a:extLst>
          </p:cNvPr>
          <p:cNvSpPr/>
          <p:nvPr/>
        </p:nvSpPr>
        <p:spPr bwMode="auto">
          <a:xfrm>
            <a:off x="4116373" y="2393352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1860C7-2E1C-427F-BCBF-E2D3534E0FDC}"/>
              </a:ext>
            </a:extLst>
          </p:cNvPr>
          <p:cNvSpPr/>
          <p:nvPr/>
        </p:nvSpPr>
        <p:spPr bwMode="auto">
          <a:xfrm>
            <a:off x="4165077" y="5294366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01BD-2607-48CF-9BA4-E1B61DCB64E6}"/>
              </a:ext>
            </a:extLst>
          </p:cNvPr>
          <p:cNvSpPr/>
          <p:nvPr/>
        </p:nvSpPr>
        <p:spPr bwMode="auto">
          <a:xfrm>
            <a:off x="6682035" y="3822299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5E07DA-B5B4-4CB3-8D1C-E9B218D5A10C}"/>
              </a:ext>
            </a:extLst>
          </p:cNvPr>
          <p:cNvSpPr/>
          <p:nvPr/>
        </p:nvSpPr>
        <p:spPr bwMode="auto">
          <a:xfrm>
            <a:off x="9427789" y="3831725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57F2EE-602E-41D1-BEB1-6DC4FEC5287F}"/>
              </a:ext>
            </a:extLst>
          </p:cNvPr>
          <p:cNvSpPr/>
          <p:nvPr/>
        </p:nvSpPr>
        <p:spPr bwMode="auto">
          <a:xfrm>
            <a:off x="9427788" y="3346515"/>
            <a:ext cx="1139659" cy="411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6DCB0B8-0570-5162-85F8-7F9BC453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381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02FE5-FC8C-4ABD-AD11-75489891C0F7}"/>
              </a:ext>
            </a:extLst>
          </p:cNvPr>
          <p:cNvSpPr/>
          <p:nvPr/>
        </p:nvSpPr>
        <p:spPr bwMode="auto">
          <a:xfrm>
            <a:off x="1503575" y="458508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4E3F0-FB5A-4781-9DA5-94B651F4B353}"/>
              </a:ext>
            </a:extLst>
          </p:cNvPr>
          <p:cNvSpPr/>
          <p:nvPr/>
        </p:nvSpPr>
        <p:spPr bwMode="auto">
          <a:xfrm>
            <a:off x="1604126" y="3125500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559DC2-5D1C-411A-8229-9D24D5499283}"/>
              </a:ext>
            </a:extLst>
          </p:cNvPr>
          <p:cNvSpPr/>
          <p:nvPr/>
        </p:nvSpPr>
        <p:spPr bwMode="auto">
          <a:xfrm>
            <a:off x="1531856" y="1675343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6793C-D204-4F71-BB5D-2CB30F087D37}"/>
              </a:ext>
            </a:extLst>
          </p:cNvPr>
          <p:cNvSpPr/>
          <p:nvPr/>
        </p:nvSpPr>
        <p:spPr bwMode="auto">
          <a:xfrm>
            <a:off x="4116373" y="2393352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1860C7-2E1C-427F-BCBF-E2D3534E0FDC}"/>
              </a:ext>
            </a:extLst>
          </p:cNvPr>
          <p:cNvSpPr/>
          <p:nvPr/>
        </p:nvSpPr>
        <p:spPr bwMode="auto">
          <a:xfrm>
            <a:off x="4165077" y="5294366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01BD-2607-48CF-9BA4-E1B61DCB64E6}"/>
              </a:ext>
            </a:extLst>
          </p:cNvPr>
          <p:cNvSpPr/>
          <p:nvPr/>
        </p:nvSpPr>
        <p:spPr bwMode="auto">
          <a:xfrm>
            <a:off x="6682035" y="3822299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5E07DA-B5B4-4CB3-8D1C-E9B218D5A10C}"/>
              </a:ext>
            </a:extLst>
          </p:cNvPr>
          <p:cNvSpPr/>
          <p:nvPr/>
        </p:nvSpPr>
        <p:spPr bwMode="auto">
          <a:xfrm>
            <a:off x="9427789" y="3831725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B42412B-7BC1-8992-EFD7-9464F925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66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02FE5-FC8C-4ABD-AD11-75489891C0F7}"/>
              </a:ext>
            </a:extLst>
          </p:cNvPr>
          <p:cNvSpPr/>
          <p:nvPr/>
        </p:nvSpPr>
        <p:spPr bwMode="auto">
          <a:xfrm>
            <a:off x="1503575" y="458508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4E3F0-FB5A-4781-9DA5-94B651F4B353}"/>
              </a:ext>
            </a:extLst>
          </p:cNvPr>
          <p:cNvSpPr/>
          <p:nvPr/>
        </p:nvSpPr>
        <p:spPr bwMode="auto">
          <a:xfrm>
            <a:off x="1604126" y="3125500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559DC2-5D1C-411A-8229-9D24D5499283}"/>
              </a:ext>
            </a:extLst>
          </p:cNvPr>
          <p:cNvSpPr/>
          <p:nvPr/>
        </p:nvSpPr>
        <p:spPr bwMode="auto">
          <a:xfrm>
            <a:off x="1531856" y="1675343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6793C-D204-4F71-BB5D-2CB30F087D37}"/>
              </a:ext>
            </a:extLst>
          </p:cNvPr>
          <p:cNvSpPr/>
          <p:nvPr/>
        </p:nvSpPr>
        <p:spPr bwMode="auto">
          <a:xfrm>
            <a:off x="4116373" y="2393352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1860C7-2E1C-427F-BCBF-E2D3534E0FDC}"/>
              </a:ext>
            </a:extLst>
          </p:cNvPr>
          <p:cNvSpPr/>
          <p:nvPr/>
        </p:nvSpPr>
        <p:spPr bwMode="auto">
          <a:xfrm>
            <a:off x="4165077" y="5294366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01BD-2607-48CF-9BA4-E1B61DCB64E6}"/>
              </a:ext>
            </a:extLst>
          </p:cNvPr>
          <p:cNvSpPr/>
          <p:nvPr/>
        </p:nvSpPr>
        <p:spPr bwMode="auto">
          <a:xfrm>
            <a:off x="6682035" y="3822299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44A1738-66BC-8CF2-8054-6CA6E940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2583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02FE5-FC8C-4ABD-AD11-75489891C0F7}"/>
              </a:ext>
            </a:extLst>
          </p:cNvPr>
          <p:cNvSpPr/>
          <p:nvPr/>
        </p:nvSpPr>
        <p:spPr bwMode="auto">
          <a:xfrm>
            <a:off x="1503575" y="458508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4E3F0-FB5A-4781-9DA5-94B651F4B353}"/>
              </a:ext>
            </a:extLst>
          </p:cNvPr>
          <p:cNvSpPr/>
          <p:nvPr/>
        </p:nvSpPr>
        <p:spPr bwMode="auto">
          <a:xfrm>
            <a:off x="1604126" y="3125500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559DC2-5D1C-411A-8229-9D24D5499283}"/>
              </a:ext>
            </a:extLst>
          </p:cNvPr>
          <p:cNvSpPr/>
          <p:nvPr/>
        </p:nvSpPr>
        <p:spPr bwMode="auto">
          <a:xfrm>
            <a:off x="1531856" y="1675343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6793C-D204-4F71-BB5D-2CB30F087D37}"/>
              </a:ext>
            </a:extLst>
          </p:cNvPr>
          <p:cNvSpPr/>
          <p:nvPr/>
        </p:nvSpPr>
        <p:spPr bwMode="auto">
          <a:xfrm>
            <a:off x="4116373" y="2393352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1860C7-2E1C-427F-BCBF-E2D3534E0FDC}"/>
              </a:ext>
            </a:extLst>
          </p:cNvPr>
          <p:cNvSpPr/>
          <p:nvPr/>
        </p:nvSpPr>
        <p:spPr bwMode="auto">
          <a:xfrm>
            <a:off x="4165077" y="5294366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32A5DE-08D2-8C98-AE7A-706E9A0C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66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02FE5-FC8C-4ABD-AD11-75489891C0F7}"/>
              </a:ext>
            </a:extLst>
          </p:cNvPr>
          <p:cNvSpPr/>
          <p:nvPr/>
        </p:nvSpPr>
        <p:spPr bwMode="auto">
          <a:xfrm>
            <a:off x="1503575" y="458508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4E3F0-FB5A-4781-9DA5-94B651F4B353}"/>
              </a:ext>
            </a:extLst>
          </p:cNvPr>
          <p:cNvSpPr/>
          <p:nvPr/>
        </p:nvSpPr>
        <p:spPr bwMode="auto">
          <a:xfrm>
            <a:off x="1604126" y="3125500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559DC2-5D1C-411A-8229-9D24D5499283}"/>
              </a:ext>
            </a:extLst>
          </p:cNvPr>
          <p:cNvSpPr/>
          <p:nvPr/>
        </p:nvSpPr>
        <p:spPr bwMode="auto">
          <a:xfrm>
            <a:off x="1531856" y="1675343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120D9F-09E7-C98E-D779-CF533619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089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02FE5-FC8C-4ABD-AD11-75489891C0F7}"/>
              </a:ext>
            </a:extLst>
          </p:cNvPr>
          <p:cNvSpPr/>
          <p:nvPr/>
        </p:nvSpPr>
        <p:spPr bwMode="auto">
          <a:xfrm>
            <a:off x="1503575" y="458508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57E6F-A305-477D-99AD-A578E7B2CF56}"/>
              </a:ext>
            </a:extLst>
          </p:cNvPr>
          <p:cNvSpPr/>
          <p:nvPr/>
        </p:nvSpPr>
        <p:spPr bwMode="auto">
          <a:xfrm>
            <a:off x="1604126" y="3125500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5501F8B-6C0C-2C1B-F146-27B4C854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236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02FE5-FC8C-4ABD-AD11-75489891C0F7}"/>
              </a:ext>
            </a:extLst>
          </p:cNvPr>
          <p:cNvSpPr/>
          <p:nvPr/>
        </p:nvSpPr>
        <p:spPr bwMode="auto">
          <a:xfrm>
            <a:off x="1503575" y="458508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FF59C6-352D-D1D1-78A2-0DEE39D5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01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3AAD-BE30-4E00-B69F-3591A8756FD4}"/>
              </a:ext>
            </a:extLst>
          </p:cNvPr>
          <p:cNvSpPr/>
          <p:nvPr/>
        </p:nvSpPr>
        <p:spPr bwMode="auto">
          <a:xfrm>
            <a:off x="1624552" y="6025814"/>
            <a:ext cx="911257" cy="3271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4C28C71-FE9A-410D-D406-D35C5415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316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2" y="1217631"/>
            <a:ext cx="9414235" cy="513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4FE99F-DE2F-4274-8616-924B911A71FA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Forward and Backward Pass</a:t>
            </a:r>
            <a:endParaRPr lang="en-US" sz="5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1EBC4A5-F169-9C21-9E91-F64F6875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89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2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866"/>
            <a:ext cx="10058400" cy="1609344"/>
          </a:xfrm>
        </p:spPr>
        <p:txBody>
          <a:bodyPr/>
          <a:lstStyle/>
          <a:p>
            <a:r>
              <a:rPr lang="en-US" dirty="0"/>
              <a:t>Linear classifiers – 2 class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Find a </a:t>
            </a:r>
            <a:r>
              <a:rPr lang="en-US" sz="2800" i="1" dirty="0"/>
              <a:t>linear function </a:t>
            </a:r>
            <a:r>
              <a:rPr lang="en-US" sz="2800" dirty="0"/>
              <a:t>to separate the classes:</a:t>
            </a:r>
          </a:p>
          <a:p>
            <a:endParaRPr lang="en-US" sz="1200" dirty="0"/>
          </a:p>
          <a:p>
            <a:pPr algn="ctr">
              <a:buNone/>
            </a:pPr>
            <a:r>
              <a:rPr lang="en-US" sz="2800" dirty="0">
                <a:solidFill>
                  <a:srgbClr val="0000FF"/>
                </a:solidFill>
              </a:rPr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99B4D68-ED9C-5F83-526C-B44BC349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098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57" y="1205853"/>
            <a:ext cx="42005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6B0AA1-D3EA-4C2F-8E0D-AD0954803714}"/>
              </a:ext>
            </a:extLst>
          </p:cNvPr>
          <p:cNvGrpSpPr/>
          <p:nvPr/>
        </p:nvGrpSpPr>
        <p:grpSpPr>
          <a:xfrm>
            <a:off x="987456" y="2436701"/>
            <a:ext cx="10685187" cy="3824422"/>
            <a:chOff x="1600200" y="2335630"/>
            <a:chExt cx="8961120" cy="3181250"/>
          </a:xfrm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335630"/>
              <a:ext cx="8961120" cy="3150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1905000" y="327660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0.40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828800" y="396240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 -0.40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905000" y="464820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-0.60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905000" y="533400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0.20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828800" y="256032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 -0.20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971800" y="289560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  0.20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048000" y="426720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0.20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191000" y="358140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 0.20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410200" y="446532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0.20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629400" y="446532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-0.20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772400" y="446532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-0.53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8991600" y="446532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-0.53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0058400" y="4465320"/>
              <a:ext cx="457200" cy="1828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  1.00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00145" y="6550224"/>
            <a:ext cx="3377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Modified  from: </a:t>
            </a:r>
            <a:r>
              <a:rPr lang="en-US" sz="1400" dirty="0">
                <a:hlinkClick r:id="rId5"/>
              </a:rPr>
              <a:t>http://cs231n.github.io</a:t>
            </a:r>
            <a:endParaRPr lang="en-US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0AA23BF-E580-4D5F-B850-04A930DAE6E2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Sigmoid example</a:t>
            </a:r>
            <a:endParaRPr lang="en-US" sz="5400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DD90C7D-5C0F-4936-9415-CE6D1294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79" y="921241"/>
            <a:ext cx="5427631" cy="26299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F609FF-C1E2-F8A0-DD41-E35C3C6B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90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0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4532720" y="3899972"/>
            <a:ext cx="1143000" cy="1143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084920" y="2985572"/>
            <a:ext cx="1524000" cy="121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3084920" y="3823772"/>
            <a:ext cx="1447800" cy="609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3084920" y="4585772"/>
            <a:ext cx="1447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5" idx="3"/>
          </p:cNvCxnSpPr>
          <p:nvPr/>
        </p:nvCxnSpPr>
        <p:spPr bwMode="auto">
          <a:xfrm flipV="1">
            <a:off x="3084921" y="4875584"/>
            <a:ext cx="1615189" cy="13103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5675720" y="4509572"/>
            <a:ext cx="2209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551520" y="260457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56352" y="343830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1520" y="595290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623152" y="290937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23152" y="359070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18320" y="450510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520" y="427650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18320" y="57287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22921" y="176637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41148" y="2371507"/>
            <a:ext cx="109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Weights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51520" y="4738173"/>
            <a:ext cx="274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/>
              </a:rPr>
              <a:t>.</a:t>
            </a:r>
          </a:p>
          <a:p>
            <a:r>
              <a:rPr lang="en-US" sz="2400" dirty="0">
                <a:sym typeface="Symbol"/>
              </a:rPr>
              <a:t>.</a:t>
            </a:r>
          </a:p>
          <a:p>
            <a:r>
              <a:rPr lang="en-US" sz="2400" dirty="0">
                <a:sym typeface="Symbol"/>
              </a:rPr>
              <a:t>.</a:t>
            </a:r>
            <a:endParaRPr lang="en-US" sz="2400" dirty="0"/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4761320" y="4188639"/>
            <a:ext cx="685800" cy="609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28120" y="396003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Output: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sign</a:t>
            </a:r>
            <a:r>
              <a:rPr lang="en-US" dirty="0"/>
              <a:t>(</a:t>
            </a:r>
            <a:r>
              <a:rPr lang="en-US" b="1" dirty="0" err="1"/>
              <a:t>w</a:t>
            </a:r>
            <a:r>
              <a:rPr lang="en-US" b="1" dirty="0" err="1">
                <a:sym typeface="Symbol"/>
              </a:rPr>
              <a:t>x</a:t>
            </a:r>
            <a:r>
              <a:rPr lang="en-US" b="1" dirty="0">
                <a:sym typeface="Symbol"/>
              </a:rPr>
              <a:t> </a:t>
            </a:r>
            <a:r>
              <a:rPr lang="en-US" dirty="0">
                <a:sym typeface="Symbol"/>
              </a:rPr>
              <a:t>+ b)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5" idx="0"/>
          </p:cNvCxnSpPr>
          <p:nvPr/>
        </p:nvCxnSpPr>
        <p:spPr bwMode="auto">
          <a:xfrm>
            <a:off x="5104220" y="1951038"/>
            <a:ext cx="0" cy="19489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163182" y="221910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066120" y="183810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Bias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79610" y="1215271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•"/>
            </a:pPr>
            <a:r>
              <a:rPr lang="en-US" dirty="0"/>
              <a:t>Supervised learning of binary classifier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95A233D-1650-4941-8AD4-473EE9806C76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Perceptron</a:t>
            </a:r>
            <a:endParaRPr lang="en-US" sz="5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221490B-8FBC-442A-E7F3-D09B6095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91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8215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http://cs231n.github.io</a:t>
            </a:r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F3EB46-883D-4068-AA36-DE492B4C0FD3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Single neuron as a linear classifier</a:t>
            </a:r>
            <a:endParaRPr lang="en-US" sz="5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50BAC16-60D0-481C-968C-F3A7DC9B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02" y="1421523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Binary </a:t>
            </a:r>
            <a:r>
              <a:rPr lang="en-US" sz="2400" dirty="0" err="1"/>
              <a:t>Softmax</a:t>
            </a:r>
            <a:r>
              <a:rPr lang="en-US" sz="2400" dirty="0"/>
              <a:t> classifier (</a:t>
            </a:r>
            <a:r>
              <a:rPr lang="en-US" sz="2400" i="1" dirty="0"/>
              <a:t>Logistic Regression</a:t>
            </a:r>
            <a:r>
              <a:rPr lang="en-US" sz="2400" dirty="0"/>
              <a:t>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E7D3247-FFD1-490C-8D94-9A2ABEFB1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945" y="1390650"/>
            <a:ext cx="24098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7899348-2692-E34A-42DC-3C6241C5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92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27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561" y="2601011"/>
            <a:ext cx="479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Probability of one of the classes: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http://cs231n.github.io</a:t>
            </a:r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F3EB46-883D-4068-AA36-DE492B4C0FD3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Single neuron as a linear classifier</a:t>
            </a:r>
            <a:endParaRPr lang="en-US" sz="5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31B22B-7453-4B68-9CC8-6356AF8DF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02" y="1421523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Binary </a:t>
            </a:r>
            <a:r>
              <a:rPr lang="en-US" sz="2400" dirty="0" err="1"/>
              <a:t>Softmax</a:t>
            </a:r>
            <a:r>
              <a:rPr lang="en-US" sz="2400" dirty="0"/>
              <a:t> classifier (</a:t>
            </a:r>
            <a:r>
              <a:rPr lang="en-US" sz="2400" i="1" dirty="0"/>
              <a:t>Logistic Regression</a:t>
            </a:r>
            <a:r>
              <a:rPr lang="en-US" sz="2400" dirty="0"/>
              <a:t>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D9A270-87F3-4637-B8E0-AD7A6E9E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945" y="1390650"/>
            <a:ext cx="24098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F10C8BCD-6297-496F-93C3-50C6B81F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45" y="2743200"/>
            <a:ext cx="25622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Down Arrow 4">
            <a:extLst>
              <a:ext uri="{FF2B5EF4-FFF2-40B4-BE49-F238E27FC236}">
                <a16:creationId xmlns:a16="http://schemas.microsoft.com/office/drawing/2014/main" id="{6D268BD7-1AF5-4059-9A7E-EBE52D0F005D}"/>
              </a:ext>
            </a:extLst>
          </p:cNvPr>
          <p:cNvSpPr/>
          <p:nvPr/>
        </p:nvSpPr>
        <p:spPr bwMode="auto">
          <a:xfrm>
            <a:off x="9345257" y="1828800"/>
            <a:ext cx="138113" cy="762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710D539-C2E0-4DF3-C6D4-AC542CFE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93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01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561" y="2601011"/>
            <a:ext cx="479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Probability of one of the classes: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0090" y="3282346"/>
            <a:ext cx="5957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Probability of the other class would be: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http://cs231n.github.io</a:t>
            </a:r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F3EB46-883D-4068-AA36-DE492B4C0FD3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Single neuron as a linear classifier</a:t>
            </a:r>
            <a:endParaRPr lang="en-US" sz="5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0DC2CF-5117-49BD-A037-9CB92C99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02" y="1421523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Binary </a:t>
            </a:r>
            <a:r>
              <a:rPr lang="en-US" sz="2400" dirty="0" err="1"/>
              <a:t>Softmax</a:t>
            </a:r>
            <a:r>
              <a:rPr lang="en-US" sz="2400" dirty="0"/>
              <a:t> classifier (</a:t>
            </a:r>
            <a:r>
              <a:rPr lang="en-US" sz="2400" i="1" dirty="0"/>
              <a:t>Logistic Regression</a:t>
            </a:r>
            <a:r>
              <a:rPr lang="en-US" sz="2400" dirty="0"/>
              <a:t>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FA067B1-8A35-4C08-8500-4CE587C3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945" y="1390650"/>
            <a:ext cx="24098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66B4F510-31B5-4FE9-9805-EACB647A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45" y="2743200"/>
            <a:ext cx="25622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Down Arrow 4">
            <a:extLst>
              <a:ext uri="{FF2B5EF4-FFF2-40B4-BE49-F238E27FC236}">
                <a16:creationId xmlns:a16="http://schemas.microsoft.com/office/drawing/2014/main" id="{C2C469AC-3DC7-4FC1-83EE-2C33A06B8C37}"/>
              </a:ext>
            </a:extLst>
          </p:cNvPr>
          <p:cNvSpPr/>
          <p:nvPr/>
        </p:nvSpPr>
        <p:spPr bwMode="auto">
          <a:xfrm>
            <a:off x="9345257" y="1828800"/>
            <a:ext cx="138113" cy="762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E52519A-B789-4EA0-AD31-7E8CFA46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9" y="3857626"/>
            <a:ext cx="62579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49F0C5C-CB6C-130A-5D80-14A33C97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94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9007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802" y="1421523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Binary </a:t>
            </a:r>
            <a:r>
              <a:rPr lang="en-US" sz="2400" dirty="0" err="1"/>
              <a:t>Softmax</a:t>
            </a:r>
            <a:r>
              <a:rPr lang="en-US" sz="2400" dirty="0"/>
              <a:t> classifier (</a:t>
            </a:r>
            <a:r>
              <a:rPr lang="en-US" sz="2400" i="1" dirty="0"/>
              <a:t>Logistic Regression</a:t>
            </a:r>
            <a:r>
              <a:rPr lang="en-US" sz="2400" dirty="0"/>
              <a:t>)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945" y="1390650"/>
            <a:ext cx="24098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45" y="2743200"/>
            <a:ext cx="25622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2561" y="2601011"/>
            <a:ext cx="479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Probability of one of the classes: </a:t>
            </a:r>
          </a:p>
        </p:txBody>
      </p:sp>
      <p:sp>
        <p:nvSpPr>
          <p:cNvPr id="5" name="Down Arrow 4"/>
          <p:cNvSpPr/>
          <p:nvPr/>
        </p:nvSpPr>
        <p:spPr bwMode="auto">
          <a:xfrm>
            <a:off x="9345257" y="1828800"/>
            <a:ext cx="138113" cy="762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0090" y="3282346"/>
            <a:ext cx="5957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Probability of the other class would be: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9" y="3857626"/>
            <a:ext cx="62579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40089" y="4905882"/>
            <a:ext cx="10177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Binary SVM classifier: </a:t>
            </a:r>
          </a:p>
          <a:p>
            <a:r>
              <a:rPr lang="en-US" sz="2400" dirty="0"/>
              <a:t>Alternatively, we could attach a max-margin hinge loss to the output of the neuron and train it to become a binary Support Vector Machine.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http://cs231n.github.io</a:t>
            </a:r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F3EB46-883D-4068-AA36-DE492B4C0FD3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Single neuron as a linear classifier</a:t>
            </a:r>
            <a:endParaRPr lang="en-US" sz="5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6824E18-6F54-D958-11C1-56AEC223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95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98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03" y="3480912"/>
            <a:ext cx="6166700" cy="3377089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66006" y="6550224"/>
            <a:ext cx="2723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http://cs231n.github.io</a:t>
            </a: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409CED-102B-498F-96B9-99EC35ABF9C2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Loose inspiration: Human neurons</a:t>
            </a:r>
            <a:endParaRPr lang="en-US" sz="5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B89280C-6D4D-4E35-96BF-31CBA669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92" y="1029725"/>
            <a:ext cx="6249186" cy="2671157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726EFD2-30D9-C4B4-C7DB-B0229CF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96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6008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8327" y="1189351"/>
            <a:ext cx="1032785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Network with a hidden layer:</a:t>
            </a:r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endParaRPr lang="en-US" sz="8600" dirty="0"/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678" y="1854652"/>
            <a:ext cx="6434752" cy="447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C7897E-A4E0-4A0C-A45F-1B4A4AAB5887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Multi-Layer Neural Networks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45CAF-0F0D-6A47-B42D-55F22BE9FDF9}"/>
              </a:ext>
            </a:extLst>
          </p:cNvPr>
          <p:cNvSpPr txBox="1"/>
          <p:nvPr/>
        </p:nvSpPr>
        <p:spPr>
          <a:xfrm>
            <a:off x="7747716" y="2095570"/>
            <a:ext cx="42181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Can represent nonlinear functions (provided each perceptron has a nonlinearity)</a:t>
            </a:r>
            <a:endParaRPr lang="en-IN" sz="28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7A1434-36A2-D65C-0904-9E274FB9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97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012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24" y="1053037"/>
            <a:ext cx="9644505" cy="277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08669" y="3751394"/>
            <a:ext cx="9257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First network (left): </a:t>
            </a:r>
          </a:p>
          <a:p>
            <a:r>
              <a:rPr lang="en-US" sz="2400" dirty="0"/>
              <a:t>No. of neurons (not counting the inputs):</a:t>
            </a:r>
          </a:p>
          <a:p>
            <a:r>
              <a:rPr lang="en-US" sz="2400" dirty="0"/>
              <a:t>No. of learnable parameters:</a:t>
            </a:r>
          </a:p>
          <a:p>
            <a:r>
              <a:rPr lang="en-US" sz="2400" dirty="0"/>
              <a:t>				</a:t>
            </a:r>
          </a:p>
          <a:p>
            <a:endParaRPr lang="en-US" sz="2400" dirty="0"/>
          </a:p>
          <a:p>
            <a:r>
              <a:rPr lang="en-US" sz="2400" dirty="0"/>
              <a:t>	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60818" y="6315926"/>
            <a:ext cx="224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http://cs231n.github.io</a:t>
            </a:r>
            <a:endParaRPr lang="en-US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5FCFCC-5A6D-45D8-B937-A3BF0E2DCE52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Sizing neural networks</a:t>
            </a:r>
            <a:endParaRPr lang="en-US" sz="5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A15213A-57F9-66DF-38FC-7A680E9F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98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884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24" y="1053037"/>
            <a:ext cx="9644505" cy="277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08669" y="3751394"/>
            <a:ext cx="9257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First network (left): </a:t>
            </a:r>
          </a:p>
          <a:p>
            <a:r>
              <a:rPr lang="en-US" sz="2400" dirty="0"/>
              <a:t>No. of neurons (not counting the inputs): 4 + 2 = 6</a:t>
            </a:r>
          </a:p>
          <a:p>
            <a:r>
              <a:rPr lang="en-US" sz="2400" dirty="0"/>
              <a:t>No. of learnable parameters:</a:t>
            </a:r>
          </a:p>
          <a:p>
            <a:r>
              <a:rPr lang="en-US" sz="2400" dirty="0"/>
              <a:t>				</a:t>
            </a:r>
          </a:p>
          <a:p>
            <a:endParaRPr lang="en-US" sz="2400" dirty="0"/>
          </a:p>
          <a:p>
            <a:r>
              <a:rPr lang="en-US" sz="2400" dirty="0"/>
              <a:t>	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60818" y="6315926"/>
            <a:ext cx="224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http://cs231n.github.io</a:t>
            </a:r>
            <a:endParaRPr lang="en-US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5FCFCC-5A6D-45D8-B937-A3BF0E2DCE52}"/>
              </a:ext>
            </a:extLst>
          </p:cNvPr>
          <p:cNvSpPr txBox="1">
            <a:spLocks/>
          </p:cNvSpPr>
          <p:nvPr/>
        </p:nvSpPr>
        <p:spPr>
          <a:xfrm>
            <a:off x="772998" y="3864"/>
            <a:ext cx="10685188" cy="14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Sizing neural networks</a:t>
            </a:r>
            <a:endParaRPr lang="en-US" sz="5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FF7A850-31A7-5FE0-4871-9DD8CC20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311128" y="6272784"/>
            <a:ext cx="64008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F9B3BB-0531-47A6-B33D-CBE7EB296209}" type="slidenum">
              <a:rPr lang="en-US" altLang="en-US" smtClean="0">
                <a:solidFill>
                  <a:srgbClr val="FFFFFF"/>
                </a:solidFill>
              </a:rPr>
              <a:pPr/>
              <a:t>99</a:t>
            </a:fld>
            <a:endParaRPr lang="en-US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56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1188</TotalTime>
  <Words>9724</Words>
  <Application>Microsoft Office PowerPoint</Application>
  <PresentationFormat>Widescreen</PresentationFormat>
  <Paragraphs>1953</Paragraphs>
  <Slides>150</Slides>
  <Notes>68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9" baseType="lpstr">
      <vt:lpstr>Arial</vt:lpstr>
      <vt:lpstr>Calibri</vt:lpstr>
      <vt:lpstr>Cambria Math</vt:lpstr>
      <vt:lpstr>Rockwell</vt:lpstr>
      <vt:lpstr>Rockwell Condensed</vt:lpstr>
      <vt:lpstr>Symbol</vt:lpstr>
      <vt:lpstr>Wingdings</vt:lpstr>
      <vt:lpstr>Wood Type</vt:lpstr>
      <vt:lpstr>Equation</vt:lpstr>
      <vt:lpstr>Neural Networks  Feed Forward Networks</vt:lpstr>
      <vt:lpstr>About IIIT Allahabad (A Research Led Institute of National Importance)</vt:lpstr>
      <vt:lpstr>PowerPoint Presentation</vt:lpstr>
      <vt:lpstr>Image categorization / CLASSIFICATION</vt:lpstr>
      <vt:lpstr>PowerPoint Presentation</vt:lpstr>
      <vt:lpstr>PowerPoint Presentation</vt:lpstr>
      <vt:lpstr>PowerPoint Presentation</vt:lpstr>
      <vt:lpstr>PowerPoint Presentation</vt:lpstr>
      <vt:lpstr>Linear classifiers – 2 class problem</vt:lpstr>
      <vt:lpstr>Linear classifiers – 2 class problem</vt:lpstr>
      <vt:lpstr>Linear classifiers – 2 class problem</vt:lpstr>
      <vt:lpstr>PowerPoint Presentation</vt:lpstr>
      <vt:lpstr>PowerPoint Presentation</vt:lpstr>
      <vt:lpstr>PowerPoint Presentation</vt:lpstr>
      <vt:lpstr>Analogy of images as high-dimensional points</vt:lpstr>
      <vt:lpstr>Nearest neighbor vs. linear classifiers</vt:lpstr>
      <vt:lpstr>Softmax Classifier</vt:lpstr>
      <vt:lpstr>Softmax Classifier</vt:lpstr>
      <vt:lpstr>Hinge vs Cross-entropy Loss</vt:lpstr>
      <vt:lpstr>From linear to nonlinear classifiers</vt:lpstr>
      <vt:lpstr>From linear to nonlinear classifiers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at training and test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Multi-Layer network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Features</dc:title>
  <dc:creator>Windows User</dc:creator>
  <cp:lastModifiedBy>Shiv Ram Dubey</cp:lastModifiedBy>
  <cp:revision>186</cp:revision>
  <dcterms:created xsi:type="dcterms:W3CDTF">2019-08-25T04:20:17Z</dcterms:created>
  <dcterms:modified xsi:type="dcterms:W3CDTF">2024-07-12T01:01:49Z</dcterms:modified>
</cp:coreProperties>
</file>